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9.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0.xml" ContentType="application/vnd.openxmlformats-officedocument.presentationml.tags+xml"/>
  <Override PartName="/ppt/notesSlides/notesSlide23.xml" ContentType="application/vnd.openxmlformats-officedocument.presentationml.notesSlide+xml"/>
  <Override PartName="/ppt/tags/tag11.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71" r:id="rId1"/>
    <p:sldMasterId id="2147484799" r:id="rId2"/>
    <p:sldMasterId id="2147484890" r:id="rId3"/>
    <p:sldMasterId id="2147484934" r:id="rId4"/>
  </p:sldMasterIdLst>
  <p:notesMasterIdLst>
    <p:notesMasterId r:id="rId34"/>
  </p:notesMasterIdLst>
  <p:handoutMasterIdLst>
    <p:handoutMasterId r:id="rId35"/>
  </p:handoutMasterIdLst>
  <p:sldIdLst>
    <p:sldId id="1367" r:id="rId5"/>
    <p:sldId id="287" r:id="rId6"/>
    <p:sldId id="2076136835" r:id="rId7"/>
    <p:sldId id="2076137646" r:id="rId8"/>
    <p:sldId id="2076137647" r:id="rId9"/>
    <p:sldId id="2076136790" r:id="rId10"/>
    <p:sldId id="2076137645" r:id="rId11"/>
    <p:sldId id="2076137649" r:id="rId12"/>
    <p:sldId id="2076137650" r:id="rId13"/>
    <p:sldId id="2076137651" r:id="rId14"/>
    <p:sldId id="2076137652" r:id="rId15"/>
    <p:sldId id="2076137654" r:id="rId16"/>
    <p:sldId id="2076137655" r:id="rId17"/>
    <p:sldId id="2076137638" r:id="rId18"/>
    <p:sldId id="2076137640" r:id="rId19"/>
    <p:sldId id="2076137641" r:id="rId20"/>
    <p:sldId id="2076137616" r:id="rId21"/>
    <p:sldId id="2076137628" r:id="rId22"/>
    <p:sldId id="2076136873" r:id="rId23"/>
    <p:sldId id="2076136800" r:id="rId24"/>
    <p:sldId id="2076136797" r:id="rId25"/>
    <p:sldId id="2076137653" r:id="rId26"/>
    <p:sldId id="2076137656" r:id="rId27"/>
    <p:sldId id="2076137657" r:id="rId28"/>
    <p:sldId id="2076137661" r:id="rId29"/>
    <p:sldId id="2076137660" r:id="rId30"/>
    <p:sldId id="2076137662" r:id="rId31"/>
    <p:sldId id="2076137659" r:id="rId32"/>
    <p:sldId id="2076137658" r:id="rId33"/>
  </p:sldIdLst>
  <p:sldSz cx="12192000" cy="6858000"/>
  <p:notesSz cx="6858000" cy="9144000"/>
  <p:custDataLst>
    <p:tags r:id="rId36"/>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F8FCCFB-1FE7-411F-A1E3-32EBB4C817CA}">
          <p14:sldIdLst>
            <p14:sldId id="1367"/>
            <p14:sldId id="287"/>
            <p14:sldId id="2076136835"/>
            <p14:sldId id="2076137646"/>
            <p14:sldId id="2076137647"/>
            <p14:sldId id="2076136790"/>
            <p14:sldId id="2076137645"/>
            <p14:sldId id="2076137649"/>
            <p14:sldId id="2076137650"/>
            <p14:sldId id="2076137651"/>
            <p14:sldId id="2076137652"/>
            <p14:sldId id="2076137654"/>
            <p14:sldId id="2076137655"/>
            <p14:sldId id="2076137638"/>
            <p14:sldId id="2076137640"/>
            <p14:sldId id="2076137641"/>
            <p14:sldId id="2076137616"/>
            <p14:sldId id="2076137628"/>
          </p14:sldIdLst>
        </p14:section>
        <p14:section name="Dapr Building blocks" id="{0A4465E2-2C83-431B-8796-3CDE6134960B}">
          <p14:sldIdLst>
            <p14:sldId id="2076136873"/>
            <p14:sldId id="2076136800"/>
            <p14:sldId id="2076136797"/>
            <p14:sldId id="2076137653"/>
            <p14:sldId id="2076137656"/>
            <p14:sldId id="2076137657"/>
            <p14:sldId id="2076137661"/>
            <p14:sldId id="2076137660"/>
            <p14:sldId id="2076137662"/>
            <p14:sldId id="2076137659"/>
            <p14:sldId id="207613765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9" name="Author" initials="A" lastIdx="0" clrIdx="9"/>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50E6FF"/>
    <a:srgbClr val="E5EAEC"/>
    <a:srgbClr val="30E5D0"/>
    <a:srgbClr val="E7EBEC"/>
    <a:srgbClr val="E7EBED"/>
    <a:srgbClr val="E6EBED"/>
    <a:srgbClr val="E6EBEC"/>
    <a:srgbClr val="F2F2E6"/>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299" autoAdjust="0"/>
  </p:normalViewPr>
  <p:slideViewPr>
    <p:cSldViewPr snapToGrid="0">
      <p:cViewPr varScale="1">
        <p:scale>
          <a:sx n="79" d="100"/>
          <a:sy n="79" d="100"/>
        </p:scale>
        <p:origin x="806" y="31"/>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9/16/2020 1:50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9/16/2020 1:50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QUE</a:t>
            </a:r>
            <a:r>
              <a:rPr lang="es-ES" baseline="0" dirty="0"/>
              <a:t> QUIERO QUE CONSIGAMOS HOY? </a:t>
            </a:r>
          </a:p>
        </p:txBody>
      </p:sp>
      <p:sp>
        <p:nvSpPr>
          <p:cNvPr id="4" name="Slide Number Placeholder 3"/>
          <p:cNvSpPr>
            <a:spLocks noGrp="1"/>
          </p:cNvSpPr>
          <p:nvPr>
            <p:ph type="sldNum" sz="quarter" idx="10"/>
          </p:nvPr>
        </p:nvSpPr>
        <p:spPr/>
        <p:txBody>
          <a:bodyPr/>
          <a:lstStyle/>
          <a:p>
            <a:fld id="{5201BD0E-354B-C440-9698-83F7F74945AC}" type="slidenum">
              <a:rPr lang="es-ES_tradnl" smtClean="0"/>
              <a:t>2</a:t>
            </a:fld>
            <a:endParaRPr lang="es-ES_tradnl"/>
          </a:p>
        </p:txBody>
      </p:sp>
    </p:spTree>
    <p:extLst>
      <p:ext uri="{BB962C8B-B14F-4D97-AF65-F5344CB8AC3E}">
        <p14:creationId xmlns:p14="http://schemas.microsoft.com/office/powerpoint/2010/main" val="132050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aseline="0" dirty="0"/>
              <a:t>Vamos con la aplicación de </a:t>
            </a:r>
            <a:r>
              <a:rPr lang="es-ES" baseline="0" dirty="0" err="1"/>
              <a:t>Heroes</a:t>
            </a:r>
            <a:r>
              <a:rPr lang="es-ES" baseline="0" dirty="0"/>
              <a:t>, la enseñamos</a:t>
            </a:r>
          </a:p>
          <a:p>
            <a:endParaRPr lang="es-ES" baseline="0" dirty="0"/>
          </a:p>
          <a:p>
            <a:r>
              <a:rPr lang="es-ES" baseline="0" dirty="0"/>
              <a:t>Mostramos la pipeline de </a:t>
            </a:r>
            <a:r>
              <a:rPr lang="es-ES" baseline="0" dirty="0" err="1"/>
              <a:t>front</a:t>
            </a:r>
            <a:r>
              <a:rPr lang="es-ES" baseline="0" dirty="0"/>
              <a:t> y la de back</a:t>
            </a:r>
          </a:p>
          <a:p>
            <a:endParaRPr lang="es-ES" baseline="0" dirty="0"/>
          </a:p>
          <a:p>
            <a:r>
              <a:rPr lang="es-ES" baseline="0" dirty="0"/>
              <a:t>Modificamos algo, </a:t>
            </a:r>
            <a:r>
              <a:rPr lang="es-ES" baseline="0" dirty="0" err="1"/>
              <a:t>commiteamos</a:t>
            </a:r>
            <a:r>
              <a:rPr lang="es-ES" baseline="0" dirty="0"/>
              <a:t> (desde code) y vemos que se lanzan</a:t>
            </a:r>
          </a:p>
        </p:txBody>
      </p:sp>
      <p:sp>
        <p:nvSpPr>
          <p:cNvPr id="4" name="Slide Number Placeholder 3"/>
          <p:cNvSpPr>
            <a:spLocks noGrp="1"/>
          </p:cNvSpPr>
          <p:nvPr>
            <p:ph type="sldNum" sz="quarter" idx="10"/>
          </p:nvPr>
        </p:nvSpPr>
        <p:spPr/>
        <p:txBody>
          <a:bodyPr/>
          <a:lstStyle/>
          <a:p>
            <a:fld id="{5201BD0E-354B-C440-9698-83F7F74945AC}" type="slidenum">
              <a:rPr lang="es-ES_tradnl" smtClean="0"/>
              <a:t>11</a:t>
            </a:fld>
            <a:endParaRPr lang="es-ES_tradnl"/>
          </a:p>
        </p:txBody>
      </p:sp>
    </p:spTree>
    <p:extLst>
      <p:ext uri="{BB962C8B-B14F-4D97-AF65-F5344CB8AC3E}">
        <p14:creationId xmlns:p14="http://schemas.microsoft.com/office/powerpoint/2010/main" val="2398115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aseline="0" dirty="0"/>
              <a:t>Mostramos la calculadora</a:t>
            </a:r>
          </a:p>
        </p:txBody>
      </p:sp>
      <p:sp>
        <p:nvSpPr>
          <p:cNvPr id="4" name="Slide Number Placeholder 3"/>
          <p:cNvSpPr>
            <a:spLocks noGrp="1"/>
          </p:cNvSpPr>
          <p:nvPr>
            <p:ph type="sldNum" sz="quarter" idx="10"/>
          </p:nvPr>
        </p:nvSpPr>
        <p:spPr/>
        <p:txBody>
          <a:bodyPr/>
          <a:lstStyle/>
          <a:p>
            <a:fld id="{5201BD0E-354B-C440-9698-83F7F74945AC}" type="slidenum">
              <a:rPr lang="es-ES_tradnl" smtClean="0"/>
              <a:t>12</a:t>
            </a:fld>
            <a:endParaRPr lang="es-ES_tradnl"/>
          </a:p>
        </p:txBody>
      </p:sp>
    </p:spTree>
    <p:extLst>
      <p:ext uri="{BB962C8B-B14F-4D97-AF65-F5344CB8AC3E}">
        <p14:creationId xmlns:p14="http://schemas.microsoft.com/office/powerpoint/2010/main" val="51593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aseline="0" dirty="0"/>
              <a:t>Contamos que la aplicación esta hecha con varios </a:t>
            </a:r>
            <a:r>
              <a:rPr lang="es-ES" baseline="0" dirty="0" err="1"/>
              <a:t>microservices</a:t>
            </a:r>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13</a:t>
            </a:fld>
            <a:endParaRPr lang="es-ES_tradnl"/>
          </a:p>
        </p:txBody>
      </p:sp>
    </p:spTree>
    <p:extLst>
      <p:ext uri="{BB962C8B-B14F-4D97-AF65-F5344CB8AC3E}">
        <p14:creationId xmlns:p14="http://schemas.microsoft.com/office/powerpoint/2010/main" val="3607820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Contamos que es </a:t>
            </a:r>
            <a:r>
              <a:rPr lang="es-ES" dirty="0" err="1"/>
              <a:t>Dapr</a:t>
            </a:r>
            <a:endParaRPr lang="en-US" dirty="0"/>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9/16/2020 1:50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017630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9/16/2020 1:50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4249316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9/16/2020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50582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9/16/2020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9285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aseline="0" dirty="0"/>
              <a:t>Calculadora</a:t>
            </a:r>
          </a:p>
          <a:p>
            <a:r>
              <a:rPr lang="es-ES" baseline="0" dirty="0"/>
              <a:t>Mostramos </a:t>
            </a:r>
            <a:r>
              <a:rPr lang="es-ES" baseline="0" dirty="0" err="1"/>
              <a:t>workflows</a:t>
            </a:r>
            <a:r>
              <a:rPr lang="es-ES" baseline="0" dirty="0"/>
              <a:t>, hay uno por app</a:t>
            </a:r>
          </a:p>
          <a:p>
            <a:endParaRPr lang="es-ES" baseline="0" dirty="0"/>
          </a:p>
          <a:p>
            <a:r>
              <a:rPr lang="es-ES" baseline="0" dirty="0"/>
              <a:t>Mostramos que no funciona la resta bien, tiene un bug</a:t>
            </a:r>
          </a:p>
          <a:p>
            <a:endParaRPr lang="es-ES" baseline="0" dirty="0"/>
          </a:p>
          <a:p>
            <a:r>
              <a:rPr lang="es-ES" baseline="0" dirty="0"/>
              <a:t>Nos vamos al de C#, lo arreglamos y </a:t>
            </a:r>
            <a:r>
              <a:rPr lang="es-ES" baseline="0" dirty="0" err="1"/>
              <a:t>commiteamos</a:t>
            </a:r>
            <a:endParaRPr lang="es-ES" baseline="0" dirty="0"/>
          </a:p>
          <a:p>
            <a:endParaRPr lang="es-ES" baseline="0" dirty="0"/>
          </a:p>
          <a:p>
            <a:r>
              <a:rPr lang="es-ES" baseline="0" dirty="0"/>
              <a:t>Vemos q se ejecuta el </a:t>
            </a:r>
            <a:r>
              <a:rPr lang="es-ES" baseline="0" dirty="0" err="1"/>
              <a:t>workflow</a:t>
            </a:r>
            <a:r>
              <a:rPr lang="es-ES" baseline="0" dirty="0"/>
              <a:t> y voila!</a:t>
            </a:r>
          </a:p>
        </p:txBody>
      </p:sp>
      <p:sp>
        <p:nvSpPr>
          <p:cNvPr id="4" name="Slide Number Placeholder 3"/>
          <p:cNvSpPr>
            <a:spLocks noGrp="1"/>
          </p:cNvSpPr>
          <p:nvPr>
            <p:ph type="sldNum" sz="quarter" idx="10"/>
          </p:nvPr>
        </p:nvSpPr>
        <p:spPr/>
        <p:txBody>
          <a:bodyPr/>
          <a:lstStyle/>
          <a:p>
            <a:fld id="{5201BD0E-354B-C440-9698-83F7F74945AC}" type="slidenum">
              <a:rPr lang="es-ES_tradnl" smtClean="0"/>
              <a:t>22</a:t>
            </a:fld>
            <a:endParaRPr lang="es-ES_tradnl"/>
          </a:p>
        </p:txBody>
      </p:sp>
    </p:spTree>
    <p:extLst>
      <p:ext uri="{BB962C8B-B14F-4D97-AF65-F5344CB8AC3E}">
        <p14:creationId xmlns:p14="http://schemas.microsoft.com/office/powerpoint/2010/main" val="782597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C01D0A-A2A1-41BA-B19C-ACF81261B70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9/16/2020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69315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aseline="0" dirty="0"/>
              <a:t>Mostrar una acción </a:t>
            </a:r>
            <a:r>
              <a:rPr lang="es-ES" baseline="0" dirty="0" err="1"/>
              <a:t>docker</a:t>
            </a:r>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24</a:t>
            </a:fld>
            <a:endParaRPr lang="es-ES_tradnl"/>
          </a:p>
        </p:txBody>
      </p:sp>
    </p:spTree>
    <p:extLst>
      <p:ext uri="{BB962C8B-B14F-4D97-AF65-F5344CB8AC3E}">
        <p14:creationId xmlns:p14="http://schemas.microsoft.com/office/powerpoint/2010/main" val="368012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C01D0A-A2A1-41BA-B19C-ACF81261B70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9/16/2020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16473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C01D0A-A2A1-41BA-B19C-ACF81261B70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9/16/2020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49966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C01D0A-A2A1-41BA-B19C-ACF81261B70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9/16/2020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10773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C01D0A-A2A1-41BA-B19C-ACF81261B70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9/16/2020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9131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aseline="0" dirty="0"/>
              <a:t>Mostrar una acción </a:t>
            </a:r>
            <a:r>
              <a:rPr lang="es-ES" baseline="0" dirty="0" err="1"/>
              <a:t>docker</a:t>
            </a:r>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28</a:t>
            </a:fld>
            <a:endParaRPr lang="es-ES_tradnl"/>
          </a:p>
        </p:txBody>
      </p:sp>
    </p:spTree>
    <p:extLst>
      <p:ext uri="{BB962C8B-B14F-4D97-AF65-F5344CB8AC3E}">
        <p14:creationId xmlns:p14="http://schemas.microsoft.com/office/powerpoint/2010/main" val="182993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aseline="0" dirty="0"/>
              <a:t>Calculadora</a:t>
            </a:r>
          </a:p>
          <a:p>
            <a:r>
              <a:rPr lang="es-ES" baseline="0" dirty="0"/>
              <a:t>Mostramos </a:t>
            </a:r>
            <a:r>
              <a:rPr lang="es-ES" baseline="0" dirty="0" err="1"/>
              <a:t>workflows</a:t>
            </a:r>
            <a:r>
              <a:rPr lang="es-ES" baseline="0" dirty="0"/>
              <a:t>, hay uno por app</a:t>
            </a:r>
          </a:p>
          <a:p>
            <a:endParaRPr lang="es-ES" baseline="0" dirty="0"/>
          </a:p>
          <a:p>
            <a:r>
              <a:rPr lang="es-ES" baseline="0" dirty="0"/>
              <a:t>Mostramos que no funciona la resta bien, tiene un bug</a:t>
            </a:r>
          </a:p>
          <a:p>
            <a:endParaRPr lang="es-ES" baseline="0" dirty="0"/>
          </a:p>
          <a:p>
            <a:r>
              <a:rPr lang="es-ES" baseline="0" dirty="0"/>
              <a:t>Nos vamos al de C#, lo arreglamos y </a:t>
            </a:r>
            <a:r>
              <a:rPr lang="es-ES" baseline="0" dirty="0" err="1"/>
              <a:t>commiteamos</a:t>
            </a:r>
            <a:endParaRPr lang="es-ES" baseline="0" dirty="0"/>
          </a:p>
          <a:p>
            <a:endParaRPr lang="es-ES" baseline="0" dirty="0"/>
          </a:p>
          <a:p>
            <a:r>
              <a:rPr lang="es-ES" baseline="0" dirty="0"/>
              <a:t>Vemos q se ejecuta el </a:t>
            </a:r>
            <a:r>
              <a:rPr lang="es-ES" baseline="0" dirty="0" err="1"/>
              <a:t>workflow</a:t>
            </a:r>
            <a:r>
              <a:rPr lang="es-ES" baseline="0" dirty="0"/>
              <a:t> y voila!</a:t>
            </a:r>
          </a:p>
        </p:txBody>
      </p:sp>
      <p:sp>
        <p:nvSpPr>
          <p:cNvPr id="4" name="Slide Number Placeholder 3"/>
          <p:cNvSpPr>
            <a:spLocks noGrp="1"/>
          </p:cNvSpPr>
          <p:nvPr>
            <p:ph type="sldNum" sz="quarter" idx="10"/>
          </p:nvPr>
        </p:nvSpPr>
        <p:spPr/>
        <p:txBody>
          <a:bodyPr/>
          <a:lstStyle/>
          <a:p>
            <a:fld id="{5201BD0E-354B-C440-9698-83F7F74945AC}" type="slidenum">
              <a:rPr lang="es-ES_tradnl" smtClean="0"/>
              <a:t>29</a:t>
            </a:fld>
            <a:endParaRPr lang="es-ES_tradnl"/>
          </a:p>
        </p:txBody>
      </p:sp>
    </p:spTree>
    <p:extLst>
      <p:ext uri="{BB962C8B-B14F-4D97-AF65-F5344CB8AC3E}">
        <p14:creationId xmlns:p14="http://schemas.microsoft.com/office/powerpoint/2010/main" val="2525877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C01D0A-A2A1-41BA-B19C-ACF81261B70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9/16/2020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4835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C01D0A-A2A1-41BA-B19C-ACF81261B70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9/16/2020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9263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Fijaos como nos recuerda en parte a Azure DevOps, aunque veremos más adelante que falta alguna cosa</a:t>
            </a:r>
            <a:endParaRPr lang="en-US" dirty="0"/>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9/16/2020 1:50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4107585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aseline="0" dirty="0"/>
              <a:t>Nos vamos a GitHub, enseñamos  que está la sección de </a:t>
            </a:r>
            <a:r>
              <a:rPr lang="es-ES" baseline="0" dirty="0" err="1"/>
              <a:t>Actions</a:t>
            </a:r>
            <a:r>
              <a:rPr lang="es-ES" baseline="0" dirty="0"/>
              <a:t> y damos a crear un </a:t>
            </a:r>
            <a:r>
              <a:rPr lang="es-ES" baseline="0" dirty="0" err="1"/>
              <a:t>workflow</a:t>
            </a:r>
            <a:r>
              <a:rPr lang="es-ES" baseline="0" dirty="0"/>
              <a:t> de cero. Lo </a:t>
            </a:r>
            <a:r>
              <a:rPr lang="es-ES" baseline="0" dirty="0" err="1"/>
              <a:t>commiteamos</a:t>
            </a:r>
            <a:endParaRPr lang="es-ES" baseline="0" dirty="0"/>
          </a:p>
          <a:p>
            <a:r>
              <a:rPr lang="es-ES" baseline="0" dirty="0"/>
              <a:t>“Tocamos” el </a:t>
            </a:r>
            <a:r>
              <a:rPr lang="es-ES" baseline="0" dirty="0" err="1"/>
              <a:t>readme</a:t>
            </a:r>
            <a:r>
              <a:rPr lang="es-ES" baseline="0" dirty="0"/>
              <a:t> y vemos que se ejecuta</a:t>
            </a:r>
          </a:p>
          <a:p>
            <a:r>
              <a:rPr lang="es-ES" baseline="0" dirty="0"/>
              <a:t>Tb vamos a ver el </a:t>
            </a:r>
            <a:r>
              <a:rPr lang="es-ES" baseline="0" dirty="0" err="1"/>
              <a:t>workflow</a:t>
            </a:r>
            <a:r>
              <a:rPr lang="es-ES" baseline="0" dirty="0"/>
              <a:t> de </a:t>
            </a:r>
            <a:r>
              <a:rPr lang="es-ES" baseline="0" dirty="0" err="1"/>
              <a:t>greetings</a:t>
            </a:r>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7</a:t>
            </a:fld>
            <a:endParaRPr lang="es-ES_tradnl"/>
          </a:p>
        </p:txBody>
      </p:sp>
    </p:spTree>
    <p:extLst>
      <p:ext uri="{BB962C8B-B14F-4D97-AF65-F5344CB8AC3E}">
        <p14:creationId xmlns:p14="http://schemas.microsoft.com/office/powerpoint/2010/main" val="2188134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C01D0A-A2A1-41BA-B19C-ACF81261B70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9/16/2020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8362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C01D0A-A2A1-41BA-B19C-ACF81261B70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9/16/2020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832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C01D0A-A2A1-41BA-B19C-ACF81261B70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9/16/2020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7729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emf"/><Relationship Id="rId1" Type="http://schemas.openxmlformats.org/officeDocument/2006/relationships/slideMaster" Target="../slideMasters/slideMaster4.xml"/><Relationship Id="rId4" Type="http://schemas.openxmlformats.org/officeDocument/2006/relationships/image" Target="../media/image23.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10" name="Event Name">
            <a:extLst>
              <a:ext uri="{FF2B5EF4-FFF2-40B4-BE49-F238E27FC236}">
                <a16:creationId xmlns:a16="http://schemas.microsoft.com/office/drawing/2014/main" id="{B647ACB9-F152-044D-BCF5-DA20D507D90E}"/>
              </a:ext>
            </a:extLst>
          </p:cNvPr>
          <p:cNvSpPr>
            <a:spLocks noGrp="1"/>
          </p:cNvSpPr>
          <p:nvPr>
            <p:ph type="title" hasCustomPrompt="1"/>
          </p:nvPr>
        </p:nvSpPr>
        <p:spPr>
          <a:xfrm>
            <a:off x="528103" y="2529905"/>
            <a:ext cx="8555737" cy="1015663"/>
          </a:xfrm>
          <a:prstGeom prst="rect">
            <a:avLst/>
          </a:prstGeom>
        </p:spPr>
        <p:txBody>
          <a:bodyPr wrap="square" lIns="0" rIns="0" anchor="b" anchorCtr="0">
            <a:spAutoFit/>
          </a:bodyPr>
          <a:lstStyle>
            <a:lvl1pPr>
              <a:defRPr sz="6000" baseline="0">
                <a:solidFill>
                  <a:schemeClr val="tx1"/>
                </a:solidFill>
              </a:defRPr>
            </a:lvl1pPr>
          </a:lstStyle>
          <a:p>
            <a:r>
              <a:rPr lang="en-US"/>
              <a:t>MVP Summit 2020</a:t>
            </a:r>
          </a:p>
        </p:txBody>
      </p:sp>
      <p:sp>
        <p:nvSpPr>
          <p:cNvPr id="9" name="Date">
            <a:extLst>
              <a:ext uri="{FF2B5EF4-FFF2-40B4-BE49-F238E27FC236}">
                <a16:creationId xmlns:a16="http://schemas.microsoft.com/office/drawing/2014/main" id="{291A4E19-E38A-F041-8E2F-2811286FB7FD}"/>
              </a:ext>
            </a:extLst>
          </p:cNvPr>
          <p:cNvSpPr>
            <a:spLocks noGrp="1"/>
          </p:cNvSpPr>
          <p:nvPr>
            <p:ph type="body" sz="quarter" idx="12" hasCustomPrompt="1"/>
          </p:nvPr>
        </p:nvSpPr>
        <p:spPr>
          <a:xfrm>
            <a:off x="582042" y="3745831"/>
            <a:ext cx="4164583" cy="276999"/>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March 15 – 20, 2020</a:t>
            </a:r>
          </a:p>
        </p:txBody>
      </p:sp>
      <p:sp>
        <p:nvSpPr>
          <p:cNvPr id="2" name="btfpLayoutConfig" hidden="1">
            <a:extLst>
              <a:ext uri="{FF2B5EF4-FFF2-40B4-BE49-F238E27FC236}">
                <a16:creationId xmlns:a16="http://schemas.microsoft.com/office/drawing/2014/main" id="{6780586B-55DC-4FE6-BF06-C9BE4D0C4F7C}"/>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overall_0_132242796415514822 columns_1_132242796415514822 </a:t>
            </a:r>
            <a:endParaRPr lang="en-US" sz="100" err="1">
              <a:gradFill flip="none" rotWithShape="1">
                <a:gsLst>
                  <a:gs pos="2917">
                    <a:srgbClr val="FFFFFF">
                      <a:alpha val="0"/>
                    </a:srgbClr>
                  </a:gs>
                  <a:gs pos="30000">
                    <a:schemeClr val="tx1">
                      <a:alpha val="0"/>
                    </a:schemeClr>
                  </a:gs>
                </a:gsLst>
                <a:lin ang="5400000" scaled="0"/>
                <a:tileRect/>
              </a:gradFill>
            </a:endParaRPr>
          </a:p>
        </p:txBody>
      </p:sp>
    </p:spTree>
    <p:extLst>
      <p:ext uri="{BB962C8B-B14F-4D97-AF65-F5344CB8AC3E}">
        <p14:creationId xmlns:p14="http://schemas.microsoft.com/office/powerpoint/2010/main" val="429384159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3022BD1-CCB2-D14F-A4B6-A5024BFB52EB}"/>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864418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2D54CD-F1BC-441E-B8B7-B1860F480F38}"/>
              </a:ext>
            </a:extLst>
          </p:cNvPr>
          <p:cNvSpPr>
            <a:spLocks noGrp="1"/>
          </p:cNvSpPr>
          <p:nvPr>
            <p:ph type="title"/>
          </p:nvPr>
        </p:nvSpPr>
        <p:spPr>
          <a:xfrm>
            <a:off x="910975" y="1914525"/>
            <a:ext cx="10370050" cy="3781425"/>
          </a:xfrm>
          <a:prstGeom prst="rect">
            <a:avLst/>
          </a:prstGeom>
        </p:spPr>
        <p:txBody>
          <a:bodyPr anchor="ctr" anchorCtr="0"/>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2017512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Text Graphic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7EF1FB-A89E-5E40-B2A9-FE4EB5CBB176}"/>
              </a:ext>
            </a:extLst>
          </p:cNvPr>
          <p:cNvSpPr>
            <a:spLocks noGrp="1"/>
          </p:cNvSpPr>
          <p:nvPr>
            <p:ph type="title"/>
          </p:nvPr>
        </p:nvSpPr>
        <p:spPr>
          <a:xfrm>
            <a:off x="588263" y="457199"/>
            <a:ext cx="4946263"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1BEA9912-B336-734E-9BCD-BAA275370B13}"/>
              </a:ext>
            </a:extLst>
          </p:cNvPr>
          <p:cNvSpPr>
            <a:spLocks noGrp="1"/>
          </p:cNvSpPr>
          <p:nvPr>
            <p:ph sz="quarter" idx="11"/>
          </p:nvPr>
        </p:nvSpPr>
        <p:spPr>
          <a:xfrm>
            <a:off x="586391" y="1760013"/>
            <a:ext cx="4946264"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1">
            <a:extLst>
              <a:ext uri="{FF2B5EF4-FFF2-40B4-BE49-F238E27FC236}">
                <a16:creationId xmlns:a16="http://schemas.microsoft.com/office/drawing/2014/main" id="{61F43242-F8E9-DD4D-94FB-1957E4CC7F11}"/>
              </a:ext>
            </a:extLst>
          </p:cNvPr>
          <p:cNvSpPr>
            <a:spLocks noGrp="1"/>
          </p:cNvSpPr>
          <p:nvPr>
            <p:ph sz="quarter" idx="10" hasCustomPrompt="1"/>
          </p:nvPr>
        </p:nvSpPr>
        <p:spPr>
          <a:xfrm>
            <a:off x="6096000" y="0"/>
            <a:ext cx="6096000" cy="6858000"/>
          </a:xfrm>
          <a:prstGeom prst="rect">
            <a:avLst/>
          </a:prstGeom>
          <a:solidFill>
            <a:schemeClr val="bg2"/>
          </a:solidFill>
        </p:spPr>
        <p:txBody>
          <a:bodyPr anchor="ctr" anchorCtr="0"/>
          <a:lstStyle>
            <a:lvl1pPr marL="0" indent="0" algn="ctr">
              <a:buNone/>
              <a:defRPr/>
            </a:lvl1pPr>
          </a:lstStyle>
          <a:p>
            <a:pPr lvl="0"/>
            <a:r>
              <a:rPr lang="en-US"/>
              <a:t>Click to add photo</a:t>
            </a:r>
          </a:p>
        </p:txBody>
      </p:sp>
    </p:spTree>
    <p:extLst>
      <p:ext uri="{BB962C8B-B14F-4D97-AF65-F5344CB8AC3E}">
        <p14:creationId xmlns:p14="http://schemas.microsoft.com/office/powerpoint/2010/main" val="30220576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sz="4000">
                <a:solidFill>
                  <a:srgbClr val="243A5E"/>
                </a:solidFill>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378635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712402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DA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hasCustomPrompt="1"/>
          </p:nvPr>
        </p:nvSpPr>
        <p:spPr>
          <a:xfrm>
            <a:off x="588263" y="457199"/>
            <a:ext cx="7508990" cy="1106905"/>
          </a:xfrm>
          <a:prstGeom prst="rect">
            <a:avLst/>
          </a:prstGeom>
        </p:spPr>
        <p:txBody>
          <a:bodyPr/>
          <a:lstStyle>
            <a:lvl1pPr>
              <a:defRPr>
                <a:solidFill>
                  <a:schemeClr val="tx1"/>
                </a:solidFill>
              </a:defRPr>
            </a:lvl1pPr>
          </a:lstStyle>
          <a:p>
            <a:r>
              <a:rPr lang="en-US"/>
              <a:t>Microsoft confidential</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hasCustomPrompt="1"/>
          </p:nvPr>
        </p:nvSpPr>
        <p:spPr>
          <a:xfrm>
            <a:off x="586390" y="1760013"/>
            <a:ext cx="11060178" cy="1106905"/>
          </a:xfrm>
          <a:prstGeom prst="rect">
            <a:avLst/>
          </a:prstGeo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Everything is confidential unless otherwise stated.</a:t>
            </a:r>
          </a:p>
        </p:txBody>
      </p:sp>
      <p:pic>
        <p:nvPicPr>
          <p:cNvPr id="4" name="Picture 3">
            <a:extLst>
              <a:ext uri="{FF2B5EF4-FFF2-40B4-BE49-F238E27FC236}">
                <a16:creationId xmlns:a16="http://schemas.microsoft.com/office/drawing/2014/main" id="{56E2E281-19FE-4B4A-A8BD-10475EEEF6C3}"/>
              </a:ext>
            </a:extLst>
          </p:cNvPr>
          <p:cNvPicPr>
            <a:picLocks noChangeAspect="1"/>
          </p:cNvPicPr>
          <p:nvPr userDrawn="1"/>
        </p:nvPicPr>
        <p:blipFill>
          <a:blip r:embed="rId2"/>
          <a:srcRect/>
          <a:stretch/>
        </p:blipFill>
        <p:spPr>
          <a:xfrm>
            <a:off x="3285592" y="3258899"/>
            <a:ext cx="2962573" cy="2962573"/>
          </a:xfrm>
          <a:prstGeom prst="rect">
            <a:avLst/>
          </a:prstGeom>
        </p:spPr>
      </p:pic>
      <p:pic>
        <p:nvPicPr>
          <p:cNvPr id="6" name="Picture 5">
            <a:extLst>
              <a:ext uri="{FF2B5EF4-FFF2-40B4-BE49-F238E27FC236}">
                <a16:creationId xmlns:a16="http://schemas.microsoft.com/office/drawing/2014/main" id="{2310060B-8F1B-A645-874A-6B077D897E52}"/>
              </a:ext>
            </a:extLst>
          </p:cNvPr>
          <p:cNvPicPr>
            <a:picLocks noChangeAspect="1"/>
          </p:cNvPicPr>
          <p:nvPr userDrawn="1"/>
        </p:nvPicPr>
        <p:blipFill>
          <a:blip r:embed="rId3"/>
          <a:srcRect/>
          <a:stretch/>
        </p:blipFill>
        <p:spPr>
          <a:xfrm>
            <a:off x="8683995" y="3258899"/>
            <a:ext cx="2962573" cy="2962573"/>
          </a:xfrm>
          <a:prstGeom prst="rect">
            <a:avLst/>
          </a:prstGeom>
        </p:spPr>
      </p:pic>
      <p:pic>
        <p:nvPicPr>
          <p:cNvPr id="7" name="Picture 6">
            <a:extLst>
              <a:ext uri="{FF2B5EF4-FFF2-40B4-BE49-F238E27FC236}">
                <a16:creationId xmlns:a16="http://schemas.microsoft.com/office/drawing/2014/main" id="{0BB75251-E7EC-FE42-88FF-EB1A3309309D}"/>
              </a:ext>
            </a:extLst>
          </p:cNvPr>
          <p:cNvPicPr>
            <a:picLocks noChangeAspect="1"/>
          </p:cNvPicPr>
          <p:nvPr userDrawn="1"/>
        </p:nvPicPr>
        <p:blipFill>
          <a:blip r:embed="rId4"/>
          <a:srcRect/>
          <a:stretch/>
        </p:blipFill>
        <p:spPr>
          <a:xfrm>
            <a:off x="5984794" y="3258899"/>
            <a:ext cx="2962573" cy="2962573"/>
          </a:xfrm>
          <a:prstGeom prst="rect">
            <a:avLst/>
          </a:prstGeom>
        </p:spPr>
      </p:pic>
      <p:pic>
        <p:nvPicPr>
          <p:cNvPr id="8" name="Picture 7">
            <a:extLst>
              <a:ext uri="{FF2B5EF4-FFF2-40B4-BE49-F238E27FC236}">
                <a16:creationId xmlns:a16="http://schemas.microsoft.com/office/drawing/2014/main" id="{C4351D5E-8C92-8B4F-A317-D1EDF0815873}"/>
              </a:ext>
            </a:extLst>
          </p:cNvPr>
          <p:cNvPicPr>
            <a:picLocks noChangeAspect="1"/>
          </p:cNvPicPr>
          <p:nvPr userDrawn="1"/>
        </p:nvPicPr>
        <p:blipFill>
          <a:blip r:embed="rId5"/>
          <a:srcRect/>
          <a:stretch/>
        </p:blipFill>
        <p:spPr>
          <a:xfrm>
            <a:off x="586390" y="3258899"/>
            <a:ext cx="2962573" cy="2962573"/>
          </a:xfrm>
          <a:prstGeom prst="rect">
            <a:avLst/>
          </a:prstGeom>
        </p:spPr>
      </p:pic>
    </p:spTree>
    <p:extLst>
      <p:ext uri="{BB962C8B-B14F-4D97-AF65-F5344CB8AC3E}">
        <p14:creationId xmlns:p14="http://schemas.microsoft.com/office/powerpoint/2010/main" val="2186340525"/>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059F4D2-5DC8-4D9B-A631-B2F4CDE84B69}"/>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3052230359"/>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16/09/2020</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dirty="0"/>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10" name="Marcador de texto 2">
            <a:extLst>
              <a:ext uri="{FF2B5EF4-FFF2-40B4-BE49-F238E27FC236}">
                <a16:creationId xmlns:a16="http://schemas.microsoft.com/office/drawing/2014/main" id="{B72CA792-D146-9342-95DE-270094613E5E}"/>
              </a:ext>
            </a:extLst>
          </p:cNvPr>
          <p:cNvSpPr>
            <a:spLocks noGrp="1"/>
          </p:cNvSpPr>
          <p:nvPr>
            <p:ph idx="1"/>
          </p:nvPr>
        </p:nvSpPr>
        <p:spPr>
          <a:xfrm>
            <a:off x="838200" y="1478756"/>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pic>
        <p:nvPicPr>
          <p:cNvPr id="11" name="Imagen 10" descr="Logo netcoreconf 2002">
            <a:extLst>
              <a:ext uri="{FF2B5EF4-FFF2-40B4-BE49-F238E27FC236}">
                <a16:creationId xmlns:a16="http://schemas.microsoft.com/office/drawing/2014/main" id="{2F663C3A-A960-E84F-81B3-BE5BCB578E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4146872991"/>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10" name="Event Name">
            <a:extLst>
              <a:ext uri="{FF2B5EF4-FFF2-40B4-BE49-F238E27FC236}">
                <a16:creationId xmlns:a16="http://schemas.microsoft.com/office/drawing/2014/main" id="{B647ACB9-F152-044D-BCF5-DA20D507D90E}"/>
              </a:ext>
            </a:extLst>
          </p:cNvPr>
          <p:cNvSpPr>
            <a:spLocks noGrp="1"/>
          </p:cNvSpPr>
          <p:nvPr>
            <p:ph type="title" hasCustomPrompt="1"/>
          </p:nvPr>
        </p:nvSpPr>
        <p:spPr>
          <a:xfrm>
            <a:off x="528103" y="2529905"/>
            <a:ext cx="8555737" cy="1015663"/>
          </a:xfrm>
          <a:prstGeom prst="rect">
            <a:avLst/>
          </a:prstGeom>
        </p:spPr>
        <p:txBody>
          <a:bodyPr wrap="square" lIns="0" rIns="0" anchor="b" anchorCtr="0">
            <a:spAutoFit/>
          </a:bodyPr>
          <a:lstStyle>
            <a:lvl1pPr>
              <a:defRPr sz="6000" baseline="0">
                <a:solidFill>
                  <a:schemeClr val="bg1"/>
                </a:solidFill>
              </a:defRPr>
            </a:lvl1pPr>
          </a:lstStyle>
          <a:p>
            <a:r>
              <a:rPr lang="en-US"/>
              <a:t>Event name</a:t>
            </a:r>
          </a:p>
        </p:txBody>
      </p:sp>
      <p:sp>
        <p:nvSpPr>
          <p:cNvPr id="9" name="Date">
            <a:extLst>
              <a:ext uri="{FF2B5EF4-FFF2-40B4-BE49-F238E27FC236}">
                <a16:creationId xmlns:a16="http://schemas.microsoft.com/office/drawing/2014/main" id="{291A4E19-E38A-F041-8E2F-2811286FB7FD}"/>
              </a:ext>
            </a:extLst>
          </p:cNvPr>
          <p:cNvSpPr>
            <a:spLocks noGrp="1"/>
          </p:cNvSpPr>
          <p:nvPr>
            <p:ph type="body" sz="quarter" idx="12" hasCustomPrompt="1"/>
          </p:nvPr>
        </p:nvSpPr>
        <p:spPr>
          <a:xfrm>
            <a:off x="582042" y="3745831"/>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1557388406"/>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bg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638388208"/>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tx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151211445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684276"/>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Bullets (2 Col)">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5415759"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7A970CEB-F534-4EEF-9B54-F4AF13157AE0}"/>
              </a:ext>
            </a:extLst>
          </p:cNvPr>
          <p:cNvSpPr>
            <a:spLocks noGrp="1"/>
          </p:cNvSpPr>
          <p:nvPr>
            <p:ph sz="quarter" idx="12"/>
          </p:nvPr>
        </p:nvSpPr>
        <p:spPr>
          <a:xfrm>
            <a:off x="6189853" y="1760013"/>
            <a:ext cx="5456715"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038654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3"/>
            <a:ext cx="3566510"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3"/>
            <a:ext cx="7298088" cy="4640788"/>
          </a:xfrm>
          <a:prstGeom prst="rect">
            <a:avLst/>
          </a:prstGeom>
        </p:spPr>
        <p:txBody>
          <a:bodyPr/>
          <a:lstStyle>
            <a:lvl1pPr>
              <a:defRPr>
                <a:solidFill>
                  <a:schemeClr val="bg1"/>
                </a:solidFill>
              </a:defRPr>
            </a:lvl1pPr>
          </a:lstStyle>
          <a:p>
            <a:r>
              <a:rPr lang="en-US"/>
              <a:t>Click icon to add picture</a:t>
            </a:r>
          </a:p>
        </p:txBody>
      </p:sp>
    </p:spTree>
    <p:extLst>
      <p:ext uri="{BB962C8B-B14F-4D97-AF65-F5344CB8AC3E}">
        <p14:creationId xmlns:p14="http://schemas.microsoft.com/office/powerpoint/2010/main" val="373857113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3E617BB-A174-C342-BF23-49118B8FD248}"/>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8" name="Picture Placeholder 1">
            <a:extLst>
              <a:ext uri="{FF2B5EF4-FFF2-40B4-BE49-F238E27FC236}">
                <a16:creationId xmlns:a16="http://schemas.microsoft.com/office/drawing/2014/main" id="{FD5A159A-F545-A341-B028-B623B7CE009C}"/>
              </a:ext>
            </a:extLst>
          </p:cNvPr>
          <p:cNvSpPr>
            <a:spLocks noGrp="1"/>
          </p:cNvSpPr>
          <p:nvPr>
            <p:ph type="pic" sz="quarter" idx="13"/>
          </p:nvPr>
        </p:nvSpPr>
        <p:spPr>
          <a:xfrm>
            <a:off x="586390" y="1760013"/>
            <a:ext cx="3569050" cy="4640788"/>
          </a:xfrm>
          <a:prstGeom prst="rect">
            <a:avLst/>
          </a:prstGeom>
        </p:spPr>
        <p:txBody>
          <a:bodyPr/>
          <a:lstStyle>
            <a:lvl1pPr>
              <a:defRPr>
                <a:solidFill>
                  <a:schemeClr val="bg1"/>
                </a:solidFill>
              </a:defRPr>
            </a:lvl1pPr>
          </a:lstStyle>
          <a:p>
            <a:r>
              <a:rPr lang="en-US"/>
              <a:t>Click icon to add picture</a:t>
            </a:r>
          </a:p>
        </p:txBody>
      </p:sp>
      <p:sp>
        <p:nvSpPr>
          <p:cNvPr id="6" name="Content Placeholder 1">
            <a:extLst>
              <a:ext uri="{FF2B5EF4-FFF2-40B4-BE49-F238E27FC236}">
                <a16:creationId xmlns:a16="http://schemas.microsoft.com/office/drawing/2014/main" id="{D2776569-5D1B-C344-B1C1-8B0455D299ED}"/>
              </a:ext>
            </a:extLst>
          </p:cNvPr>
          <p:cNvSpPr>
            <a:spLocks noGrp="1"/>
          </p:cNvSpPr>
          <p:nvPr>
            <p:ph sz="quarter" idx="11"/>
          </p:nvPr>
        </p:nvSpPr>
        <p:spPr>
          <a:xfrm>
            <a:off x="4348480" y="1760013"/>
            <a:ext cx="7296848"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2572022"/>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3)">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5AE27A3-1B6C-5048-922A-4A0777886CB8}"/>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11" name="Picture Placeholder 1">
            <a:extLst>
              <a:ext uri="{FF2B5EF4-FFF2-40B4-BE49-F238E27FC236}">
                <a16:creationId xmlns:a16="http://schemas.microsoft.com/office/drawing/2014/main" id="{2E7F2929-0814-E140-A5AB-747416BE664B}"/>
              </a:ext>
            </a:extLst>
          </p:cNvPr>
          <p:cNvSpPr>
            <a:spLocks noGrp="1"/>
          </p:cNvSpPr>
          <p:nvPr>
            <p:ph type="pic" sz="quarter" idx="13"/>
          </p:nvPr>
        </p:nvSpPr>
        <p:spPr>
          <a:xfrm>
            <a:off x="586390" y="1760013"/>
            <a:ext cx="3569050" cy="4021027"/>
          </a:xfrm>
          <a:prstGeom prst="rect">
            <a:avLst/>
          </a:prstGeom>
        </p:spPr>
        <p:txBody>
          <a:bodyPr/>
          <a:lstStyle>
            <a:lvl1pPr>
              <a:defRPr>
                <a:solidFill>
                  <a:schemeClr val="bg1"/>
                </a:solidFill>
              </a:defRPr>
            </a:lvl1pPr>
          </a:lstStyle>
          <a:p>
            <a:r>
              <a:rPr lang="en-US"/>
              <a:t>Click icon to add picture</a:t>
            </a:r>
          </a:p>
        </p:txBody>
      </p:sp>
      <p:sp>
        <p:nvSpPr>
          <p:cNvPr id="9" name="Content Placeholder 1">
            <a:extLst>
              <a:ext uri="{FF2B5EF4-FFF2-40B4-BE49-F238E27FC236}">
                <a16:creationId xmlns:a16="http://schemas.microsoft.com/office/drawing/2014/main" id="{5DA2E62A-AA3A-A240-886C-6B308968A611}"/>
              </a:ext>
            </a:extLst>
          </p:cNvPr>
          <p:cNvSpPr>
            <a:spLocks noGrp="1"/>
          </p:cNvSpPr>
          <p:nvPr>
            <p:ph sz="quarter" idx="11"/>
          </p:nvPr>
        </p:nvSpPr>
        <p:spPr>
          <a:xfrm>
            <a:off x="4348480" y="1760013"/>
            <a:ext cx="7296848"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
            <a:extLst>
              <a:ext uri="{FF2B5EF4-FFF2-40B4-BE49-F238E27FC236}">
                <a16:creationId xmlns:a16="http://schemas.microsoft.com/office/drawing/2014/main" id="{225B9AE1-54D3-3842-98CD-028A8B7E171A}"/>
              </a:ext>
            </a:extLst>
          </p:cNvPr>
          <p:cNvSpPr>
            <a:spLocks noGrp="1"/>
          </p:cNvSpPr>
          <p:nvPr>
            <p:ph type="body" sz="quarter" idx="15"/>
          </p:nvPr>
        </p:nvSpPr>
        <p:spPr>
          <a:xfrm>
            <a:off x="586390" y="5975651"/>
            <a:ext cx="3569050" cy="432563"/>
          </a:xfrm>
          <a:prstGeom prst="rect">
            <a:avLst/>
          </a:prstGeom>
        </p:spPr>
        <p:txBody>
          <a:bodyPr/>
          <a:lstStyle>
            <a:lvl1pPr marL="0" indent="0" algn="ctr">
              <a:buNone/>
              <a:defRPr sz="1600" b="1">
                <a:solidFill>
                  <a:schemeClr val="bg1"/>
                </a:solidFill>
              </a:defRPr>
            </a:lvl1pPr>
            <a:lvl2pPr marL="228600" indent="0">
              <a:buNone/>
              <a:defRPr sz="1200">
                <a:solidFill>
                  <a:schemeClr val="bg1"/>
                </a:solidFill>
              </a:defRPr>
            </a:lvl2pPr>
            <a:lvl3pPr marL="457200" indent="0">
              <a:buNone/>
              <a:defRPr sz="1050">
                <a:solidFill>
                  <a:schemeClr val="bg1"/>
                </a:solidFill>
              </a:defRPr>
            </a:lvl3pPr>
            <a:lvl4pPr marL="661988" indent="0">
              <a:buNone/>
              <a:defRPr sz="1000">
                <a:solidFill>
                  <a:schemeClr val="bg1"/>
                </a:solidFill>
              </a:defRPr>
            </a:lvl4pPr>
            <a:lvl5pPr marL="855663" indent="0">
              <a:buNone/>
              <a:defRPr sz="10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143397750"/>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6" name="Content Placeholder 1">
            <a:extLst>
              <a:ext uri="{FF2B5EF4-FFF2-40B4-BE49-F238E27FC236}">
                <a16:creationId xmlns:a16="http://schemas.microsoft.com/office/drawing/2014/main" id="{F03A2FCD-9894-B040-9336-3D6408069AA9}"/>
              </a:ext>
            </a:extLst>
          </p:cNvPr>
          <p:cNvSpPr>
            <a:spLocks noGrp="1"/>
          </p:cNvSpPr>
          <p:nvPr>
            <p:ph sz="quarter" idx="11"/>
          </p:nvPr>
        </p:nvSpPr>
        <p:spPr>
          <a:xfrm>
            <a:off x="586390" y="1760013"/>
            <a:ext cx="11060178"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3915786"/>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2DDD6CB-BF48-F740-8165-37C1A075C69B}"/>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529CD3D1-1CFC-4540-BAC6-B737D02320E4}"/>
              </a:ext>
            </a:extLst>
          </p:cNvPr>
          <p:cNvSpPr>
            <a:spLocks noGrp="1"/>
          </p:cNvSpPr>
          <p:nvPr>
            <p:ph sz="quarter" idx="11"/>
          </p:nvPr>
        </p:nvSpPr>
        <p:spPr>
          <a:xfrm>
            <a:off x="586390" y="1760013"/>
            <a:ext cx="5415759"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D36C8216-CF44-794B-A25D-DC252D549B99}"/>
              </a:ext>
            </a:extLst>
          </p:cNvPr>
          <p:cNvSpPr>
            <a:spLocks noGrp="1"/>
          </p:cNvSpPr>
          <p:nvPr>
            <p:ph sz="quarter" idx="12"/>
          </p:nvPr>
        </p:nvSpPr>
        <p:spPr>
          <a:xfrm>
            <a:off x="6189853" y="1760013"/>
            <a:ext cx="5456715"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3119113"/>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3022BD1-CCB2-D14F-A4B6-A5024BFB52EB}"/>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785384149"/>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2D54CD-F1BC-441E-B8B7-B1860F480F38}"/>
              </a:ext>
            </a:extLst>
          </p:cNvPr>
          <p:cNvSpPr>
            <a:spLocks noGrp="1"/>
          </p:cNvSpPr>
          <p:nvPr>
            <p:ph type="title"/>
          </p:nvPr>
        </p:nvSpPr>
        <p:spPr>
          <a:xfrm>
            <a:off x="910975" y="1914525"/>
            <a:ext cx="10370050" cy="3781425"/>
          </a:xfrm>
          <a:prstGeom prst="rect">
            <a:avLst/>
          </a:prstGeom>
        </p:spPr>
        <p:txBody>
          <a:bodyPr anchor="ctr" anchorCtr="0"/>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1191342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2 (Text Graphic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7EF1FB-A89E-5E40-B2A9-FE4EB5CBB176}"/>
              </a:ext>
            </a:extLst>
          </p:cNvPr>
          <p:cNvSpPr>
            <a:spLocks noGrp="1"/>
          </p:cNvSpPr>
          <p:nvPr>
            <p:ph type="title"/>
          </p:nvPr>
        </p:nvSpPr>
        <p:spPr>
          <a:xfrm>
            <a:off x="588263" y="457199"/>
            <a:ext cx="4946263" cy="1106905"/>
          </a:xfrm>
          <a:prstGeom prst="rect">
            <a:avLst/>
          </a:prstGeom>
        </p:spPr>
        <p:txBody>
          <a:bodyPr/>
          <a:lstStyle>
            <a:lvl1pPr>
              <a:defRPr>
                <a:solidFill>
                  <a:schemeClr val="bg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1BEA9912-B336-734E-9BCD-BAA275370B13}"/>
              </a:ext>
            </a:extLst>
          </p:cNvPr>
          <p:cNvSpPr>
            <a:spLocks noGrp="1"/>
          </p:cNvSpPr>
          <p:nvPr>
            <p:ph sz="quarter" idx="11"/>
          </p:nvPr>
        </p:nvSpPr>
        <p:spPr>
          <a:xfrm>
            <a:off x="586391" y="1760013"/>
            <a:ext cx="4946264"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1">
            <a:extLst>
              <a:ext uri="{FF2B5EF4-FFF2-40B4-BE49-F238E27FC236}">
                <a16:creationId xmlns:a16="http://schemas.microsoft.com/office/drawing/2014/main" id="{61F43242-F8E9-DD4D-94FB-1957E4CC7F11}"/>
              </a:ext>
            </a:extLst>
          </p:cNvPr>
          <p:cNvSpPr>
            <a:spLocks noGrp="1"/>
          </p:cNvSpPr>
          <p:nvPr>
            <p:ph sz="quarter" idx="10" hasCustomPrompt="1"/>
          </p:nvPr>
        </p:nvSpPr>
        <p:spPr>
          <a:xfrm>
            <a:off x="6096000" y="0"/>
            <a:ext cx="6096000" cy="6858000"/>
          </a:xfrm>
          <a:prstGeom prst="rect">
            <a:avLst/>
          </a:prstGeom>
          <a:solidFill>
            <a:schemeClr val="tx2"/>
          </a:solidFill>
        </p:spPr>
        <p:txBody>
          <a:bodyPr anchor="ctr" anchorCtr="0"/>
          <a:lstStyle>
            <a:lvl1pPr marL="0" indent="0" algn="ctr">
              <a:buNone/>
              <a:defRPr>
                <a:solidFill>
                  <a:schemeClr val="bg1"/>
                </a:solidFill>
              </a:defRPr>
            </a:lvl1pPr>
          </a:lstStyle>
          <a:p>
            <a:pPr lvl="0"/>
            <a:r>
              <a:rPr lang="en-US"/>
              <a:t>Click to add photo</a:t>
            </a:r>
          </a:p>
        </p:txBody>
      </p:sp>
    </p:spTree>
    <p:extLst>
      <p:ext uri="{BB962C8B-B14F-4D97-AF65-F5344CB8AC3E}">
        <p14:creationId xmlns:p14="http://schemas.microsoft.com/office/powerpoint/2010/main" val="4115107444"/>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4130021"/>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sz="4000">
                <a:solidFill>
                  <a:schemeClr val="accent2"/>
                </a:solidFill>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2543749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21558554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NDA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hasCustomPrompt="1"/>
          </p:nvPr>
        </p:nvSpPr>
        <p:spPr>
          <a:xfrm>
            <a:off x="588263" y="457199"/>
            <a:ext cx="7508990" cy="1106905"/>
          </a:xfrm>
          <a:prstGeom prst="rect">
            <a:avLst/>
          </a:prstGeom>
        </p:spPr>
        <p:txBody>
          <a:bodyPr/>
          <a:lstStyle>
            <a:lvl1pPr>
              <a:defRPr>
                <a:solidFill>
                  <a:schemeClr val="bg1"/>
                </a:solidFill>
              </a:defRPr>
            </a:lvl1pPr>
          </a:lstStyle>
          <a:p>
            <a:r>
              <a:rPr lang="en-US"/>
              <a:t>Microsoft confidential</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hasCustomPrompt="1"/>
          </p:nvPr>
        </p:nvSpPr>
        <p:spPr>
          <a:xfrm>
            <a:off x="586390" y="1760013"/>
            <a:ext cx="11060178" cy="1106905"/>
          </a:xfrm>
          <a:prstGeom prst="rect">
            <a:avLst/>
          </a:prstGeom>
        </p:spPr>
        <p:txBody>
          <a:bodyPr/>
          <a:lstStyle>
            <a:lvl1pPr marL="0" indent="0">
              <a:buNone/>
              <a:defRPr>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Everything is confidential unless otherwise stated.</a:t>
            </a:r>
          </a:p>
        </p:txBody>
      </p:sp>
      <p:pic>
        <p:nvPicPr>
          <p:cNvPr id="4" name="Picture 3">
            <a:extLst>
              <a:ext uri="{FF2B5EF4-FFF2-40B4-BE49-F238E27FC236}">
                <a16:creationId xmlns:a16="http://schemas.microsoft.com/office/drawing/2014/main" id="{56E2E281-19FE-4B4A-A8BD-10475EEEF6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85592" y="3258899"/>
            <a:ext cx="2962573" cy="2962573"/>
          </a:xfrm>
          <a:prstGeom prst="rect">
            <a:avLst/>
          </a:prstGeom>
        </p:spPr>
      </p:pic>
      <p:pic>
        <p:nvPicPr>
          <p:cNvPr id="6" name="Picture 5">
            <a:extLst>
              <a:ext uri="{FF2B5EF4-FFF2-40B4-BE49-F238E27FC236}">
                <a16:creationId xmlns:a16="http://schemas.microsoft.com/office/drawing/2014/main" id="{2310060B-8F1B-A645-874A-6B077D897E5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3995" y="3258899"/>
            <a:ext cx="2962573" cy="2962573"/>
          </a:xfrm>
          <a:prstGeom prst="rect">
            <a:avLst/>
          </a:prstGeom>
        </p:spPr>
      </p:pic>
      <p:pic>
        <p:nvPicPr>
          <p:cNvPr id="7" name="Picture 6">
            <a:extLst>
              <a:ext uri="{FF2B5EF4-FFF2-40B4-BE49-F238E27FC236}">
                <a16:creationId xmlns:a16="http://schemas.microsoft.com/office/drawing/2014/main" id="{0BB75251-E7EC-FE42-88FF-EB1A330930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84794" y="3258899"/>
            <a:ext cx="2962573" cy="2962573"/>
          </a:xfrm>
          <a:prstGeom prst="rect">
            <a:avLst/>
          </a:prstGeom>
        </p:spPr>
      </p:pic>
      <p:pic>
        <p:nvPicPr>
          <p:cNvPr id="8" name="Picture 7">
            <a:extLst>
              <a:ext uri="{FF2B5EF4-FFF2-40B4-BE49-F238E27FC236}">
                <a16:creationId xmlns:a16="http://schemas.microsoft.com/office/drawing/2014/main" id="{C4351D5E-8C92-8B4F-A317-D1EDF081587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6390" y="3258899"/>
            <a:ext cx="2962573" cy="2962573"/>
          </a:xfrm>
          <a:prstGeom prst="rect">
            <a:avLst/>
          </a:prstGeom>
        </p:spPr>
      </p:pic>
    </p:spTree>
    <p:extLst>
      <p:ext uri="{BB962C8B-B14F-4D97-AF65-F5344CB8AC3E}">
        <p14:creationId xmlns:p14="http://schemas.microsoft.com/office/powerpoint/2010/main" val="2375257389"/>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469711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697674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46140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66373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92391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24352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14335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Bullets (2 Col)">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5415759"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7A970CEB-F534-4EEF-9B54-F4AF13157AE0}"/>
              </a:ext>
            </a:extLst>
          </p:cNvPr>
          <p:cNvSpPr>
            <a:spLocks noGrp="1"/>
          </p:cNvSpPr>
          <p:nvPr>
            <p:ph sz="quarter" idx="12"/>
          </p:nvPr>
        </p:nvSpPr>
        <p:spPr>
          <a:xfrm>
            <a:off x="6189853" y="1760013"/>
            <a:ext cx="5456715"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0841619"/>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227134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68A4440-C91D-4429-9B72-48F2E9115574}"/>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1060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266A0AB-7A3A-45EB-9973-4F8F9206575C}"/>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53562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C7A34110-4BA5-4935-9A8E-A7F0D013D6FF}"/>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303745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926771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5979150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122321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1390205"/>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716261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08493021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3"/>
            <a:ext cx="3566510"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3"/>
            <a:ext cx="7298088" cy="4640788"/>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32959181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696161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5702077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8452348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29834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4953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03411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52628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16313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04819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34028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3E617BB-A174-C342-BF23-49118B8FD248}"/>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8" name="Picture Placeholder 1">
            <a:extLst>
              <a:ext uri="{FF2B5EF4-FFF2-40B4-BE49-F238E27FC236}">
                <a16:creationId xmlns:a16="http://schemas.microsoft.com/office/drawing/2014/main" id="{FD5A159A-F545-A341-B028-B623B7CE009C}"/>
              </a:ext>
            </a:extLst>
          </p:cNvPr>
          <p:cNvSpPr>
            <a:spLocks noGrp="1"/>
          </p:cNvSpPr>
          <p:nvPr>
            <p:ph type="pic" sz="quarter" idx="13"/>
          </p:nvPr>
        </p:nvSpPr>
        <p:spPr>
          <a:xfrm>
            <a:off x="586390" y="1760013"/>
            <a:ext cx="3569050" cy="4640788"/>
          </a:xfrm>
          <a:prstGeom prst="rect">
            <a:avLst/>
          </a:prstGeom>
        </p:spPr>
        <p:txBody>
          <a:bodyPr/>
          <a:lstStyle>
            <a:lvl1pPr>
              <a:defRPr>
                <a:solidFill>
                  <a:schemeClr val="tx1"/>
                </a:solidFill>
              </a:defRPr>
            </a:lvl1pPr>
          </a:lstStyle>
          <a:p>
            <a:r>
              <a:rPr lang="en-US"/>
              <a:t>Click icon to add picture</a:t>
            </a:r>
          </a:p>
        </p:txBody>
      </p:sp>
      <p:sp>
        <p:nvSpPr>
          <p:cNvPr id="6" name="Content Placeholder 1">
            <a:extLst>
              <a:ext uri="{FF2B5EF4-FFF2-40B4-BE49-F238E27FC236}">
                <a16:creationId xmlns:a16="http://schemas.microsoft.com/office/drawing/2014/main" id="{D2776569-5D1B-C344-B1C1-8B0455D299ED}"/>
              </a:ext>
            </a:extLst>
          </p:cNvPr>
          <p:cNvSpPr>
            <a:spLocks noGrp="1"/>
          </p:cNvSpPr>
          <p:nvPr>
            <p:ph sz="quarter" idx="11"/>
          </p:nvPr>
        </p:nvSpPr>
        <p:spPr>
          <a:xfrm>
            <a:off x="4348480" y="1760013"/>
            <a:ext cx="729684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81209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3571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647566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716227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2050" name="Picture 2">
            <a:extLst>
              <a:ext uri="{FF2B5EF4-FFF2-40B4-BE49-F238E27FC236}">
                <a16:creationId xmlns:a16="http://schemas.microsoft.com/office/drawing/2014/main" id="{026CCE67-256F-4722-8584-85A032F471B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647825" y="-13254"/>
            <a:ext cx="88947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7559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0" y="6118656"/>
            <a:ext cx="12192000"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pPr>
            <a:r>
              <a:rPr lang="en-US" sz="2353" dirty="0">
                <a:solidFill>
                  <a:schemeClr val="bg1"/>
                </a:solidFill>
                <a:latin typeface="+mj-lt"/>
                <a:ea typeface="Segoe UI" pitchFamily="34" charset="0"/>
                <a:cs typeface="Segoe UI" pitchFamily="34" charset="0"/>
              </a:rPr>
              <a:t>#</a:t>
            </a:r>
            <a:r>
              <a:rPr lang="en-US" sz="2353" dirty="0" err="1">
                <a:solidFill>
                  <a:schemeClr val="bg1"/>
                </a:solidFill>
                <a:latin typeface="+mj-lt"/>
                <a:ea typeface="Segoe UI" pitchFamily="34" charset="0"/>
                <a:cs typeface="Segoe UI" pitchFamily="34" charset="0"/>
              </a:rPr>
              <a:t>GlobalAzure</a:t>
            </a:r>
            <a:endParaRPr lang="en-US" sz="2353" dirty="0">
              <a:solidFill>
                <a:schemeClr val="bg1"/>
              </a:solidFill>
              <a:latin typeface="+mj-lt"/>
              <a:ea typeface="Segoe UI" pitchFamily="34" charset="0"/>
              <a:cs typeface="Segoe UI" pitchFamily="34" charset="0"/>
            </a:endParaRPr>
          </a:p>
        </p:txBody>
      </p:sp>
      <p:sp>
        <p:nvSpPr>
          <p:cNvPr id="1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028" name="Picture 4">
            <a:extLst>
              <a:ext uri="{FF2B5EF4-FFF2-40B4-BE49-F238E27FC236}">
                <a16:creationId xmlns:a16="http://schemas.microsoft.com/office/drawing/2014/main" id="{968E5FAD-DF32-471C-A15E-AC70ABDBA6B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5542" y="6170105"/>
            <a:ext cx="814623" cy="628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413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0" name="Rectangle 9"/>
          <p:cNvSpPr/>
          <p:nvPr userDrawn="1"/>
        </p:nvSpPr>
        <p:spPr bwMode="auto">
          <a:xfrm>
            <a:off x="1" y="478"/>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r" defTabSz="896094" rtl="0" eaLnBrk="1" fontAlgn="base" latinLnBrk="0" hangingPunct="1">
              <a:lnSpc>
                <a:spcPct val="100000"/>
              </a:lnSpc>
              <a:spcBef>
                <a:spcPct val="0"/>
              </a:spcBef>
              <a:spcAft>
                <a:spcPct val="0"/>
              </a:spcAft>
              <a:buClrTx/>
              <a:buSzTx/>
              <a:buFontTx/>
              <a:buNone/>
              <a:tabLst/>
              <a:defRPr/>
            </a:pPr>
            <a:r>
              <a:rPr lang="en-US" sz="1961" kern="1200" dirty="0">
                <a:solidFill>
                  <a:schemeClr val="bg1"/>
                </a:solidFill>
                <a:latin typeface="+mj-lt"/>
                <a:ea typeface="Segoe UI" pitchFamily="34" charset="0"/>
                <a:cs typeface="Segoe UI" pitchFamily="34" charset="0"/>
              </a:rPr>
              <a:t>#</a:t>
            </a:r>
            <a:r>
              <a:rPr lang="en-US" sz="1961" kern="1200" dirty="0" err="1">
                <a:solidFill>
                  <a:schemeClr val="bg1"/>
                </a:solidFill>
                <a:latin typeface="+mj-lt"/>
                <a:ea typeface="Segoe UI" pitchFamily="34" charset="0"/>
                <a:cs typeface="Segoe UI" pitchFamily="34" charset="0"/>
              </a:rPr>
              <a:t>GlobalAzure</a:t>
            </a:r>
            <a:endParaRPr lang="en-US" sz="1961" kern="1200" dirty="0">
              <a:solidFill>
                <a:schemeClr val="bg1"/>
              </a:solidFill>
              <a:latin typeface="+mj-lt"/>
              <a:ea typeface="Segoe UI" pitchFamily="34" charset="0"/>
              <a:cs typeface="Segoe UI" pitchFamily="34" charset="0"/>
            </a:endParaRPr>
          </a:p>
        </p:txBody>
      </p:sp>
      <p:sp>
        <p:nvSpPr>
          <p:cNvPr id="20"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4">
            <a:extLst>
              <a:ext uri="{FF2B5EF4-FFF2-40B4-BE49-F238E27FC236}">
                <a16:creationId xmlns:a16="http://schemas.microsoft.com/office/drawing/2014/main" id="{F3613F42-F90B-498E-97E0-16CCCC642FA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5542" y="14461"/>
            <a:ext cx="814623" cy="628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5784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rotWithShape="1">
          <a:blip r:embed="rId3">
            <a:alphaModFix amt="10000"/>
          </a:blip>
          <a:srcRect t="43378" r="43213" b="10783"/>
          <a:stretch/>
        </p:blipFill>
        <p:spPr>
          <a:xfrm>
            <a:off x="3003565" y="477"/>
            <a:ext cx="9172873" cy="6857523"/>
          </a:xfrm>
          <a:prstGeom prst="rect">
            <a:avLst/>
          </a:prstGeom>
        </p:spPr>
      </p:pic>
      <p:sp>
        <p:nvSpPr>
          <p:cNvPr id="2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4">
            <a:extLst>
              <a:ext uri="{FF2B5EF4-FFF2-40B4-BE49-F238E27FC236}">
                <a16:creationId xmlns:a16="http://schemas.microsoft.com/office/drawing/2014/main" id="{D4831F4E-ADF6-42A7-B948-05C06071279A}"/>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6505" y="5834301"/>
            <a:ext cx="1185278" cy="915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619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pPr>
            <a:r>
              <a:rPr lang="en-US" sz="2353" dirty="0">
                <a:solidFill>
                  <a:schemeClr val="tx1"/>
                </a:solidFill>
                <a:latin typeface="+mj-lt"/>
                <a:ea typeface="Segoe UI" pitchFamily="34" charset="0"/>
                <a:cs typeface="Segoe UI" pitchFamily="34" charset="0"/>
              </a:rPr>
              <a:t>#</a:t>
            </a:r>
            <a:r>
              <a:rPr lang="en-US" sz="2353" dirty="0" err="1">
                <a:solidFill>
                  <a:schemeClr val="tx1"/>
                </a:solidFill>
                <a:latin typeface="+mj-lt"/>
                <a:ea typeface="Segoe UI" pitchFamily="34" charset="0"/>
                <a:cs typeface="Segoe UI" pitchFamily="34" charset="0"/>
              </a:rPr>
              <a:t>GlobalAzure</a:t>
            </a:r>
            <a:endParaRPr lang="en-US" sz="2353" dirty="0">
              <a:solidFill>
                <a:schemeClr val="tx1"/>
              </a:solidFill>
              <a:latin typeface="+mj-lt"/>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dirty="0">
                <a:solidFill>
                  <a:schemeClr val="bg1"/>
                </a:solidFill>
              </a:rPr>
              <a:t>Demo</a:t>
            </a:r>
          </a:p>
        </p:txBody>
      </p:sp>
      <p:pic>
        <p:nvPicPr>
          <p:cNvPr id="7" name="Picture 4">
            <a:extLst>
              <a:ext uri="{FF2B5EF4-FFF2-40B4-BE49-F238E27FC236}">
                <a16:creationId xmlns:a16="http://schemas.microsoft.com/office/drawing/2014/main" id="{D38F3518-62A6-4EAF-9DA5-53C2F3359B0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5542" y="6170105"/>
            <a:ext cx="814623" cy="628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7777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pPr>
            <a:r>
              <a:rPr lang="en-US" sz="2353" dirty="0">
                <a:solidFill>
                  <a:schemeClr val="tx1"/>
                </a:solidFill>
                <a:latin typeface="+mj-lt"/>
                <a:ea typeface="Segoe UI" pitchFamily="34" charset="0"/>
                <a:cs typeface="Segoe UI" pitchFamily="34" charset="0"/>
              </a:rPr>
              <a:t>#</a:t>
            </a:r>
            <a:r>
              <a:rPr lang="en-US" sz="2353" dirty="0" err="1">
                <a:solidFill>
                  <a:schemeClr val="tx1"/>
                </a:solidFill>
                <a:latin typeface="+mj-lt"/>
                <a:ea typeface="Segoe UI" pitchFamily="34" charset="0"/>
                <a:cs typeface="Segoe UI" pitchFamily="34" charset="0"/>
              </a:rPr>
              <a:t>GlobalAzure</a:t>
            </a:r>
            <a:endParaRPr lang="en-US" sz="2353" dirty="0">
              <a:solidFill>
                <a:schemeClr val="tx1"/>
              </a:solidFill>
              <a:latin typeface="+mj-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82">
                <a:solidFill>
                  <a:schemeClr val="bg1"/>
                </a:solidFill>
                <a:latin typeface="+mj-lt"/>
              </a:defRPr>
            </a:lvl1pPr>
          </a:lstStyle>
          <a:p>
            <a:r>
              <a:rPr lang="en-US" sz="5882" dirty="0">
                <a:solidFill>
                  <a:schemeClr val="bg1"/>
                </a:solidFill>
              </a:rPr>
              <a:t>Demo</a:t>
            </a:r>
          </a:p>
        </p:txBody>
      </p:sp>
      <p:pic>
        <p:nvPicPr>
          <p:cNvPr id="7" name="Picture 4">
            <a:extLst>
              <a:ext uri="{FF2B5EF4-FFF2-40B4-BE49-F238E27FC236}">
                <a16:creationId xmlns:a16="http://schemas.microsoft.com/office/drawing/2014/main" id="{F9F7B78D-CE7A-4D41-AA5C-0146E5B2054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5542" y="6170105"/>
            <a:ext cx="814623" cy="628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8991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pPr>
            <a:r>
              <a:rPr lang="en-US" sz="2353" dirty="0">
                <a:solidFill>
                  <a:schemeClr val="tx1"/>
                </a:solidFill>
                <a:latin typeface="+mj-lt"/>
                <a:ea typeface="Segoe UI" pitchFamily="34" charset="0"/>
                <a:cs typeface="Segoe UI" pitchFamily="34" charset="0"/>
              </a:rPr>
              <a:t>#</a:t>
            </a:r>
            <a:r>
              <a:rPr lang="en-US" sz="2353" dirty="0" err="1">
                <a:solidFill>
                  <a:schemeClr val="tx1"/>
                </a:solidFill>
                <a:latin typeface="+mj-lt"/>
                <a:ea typeface="Segoe UI" pitchFamily="34" charset="0"/>
                <a:cs typeface="Segoe UI" pitchFamily="34" charset="0"/>
              </a:rPr>
              <a:t>GlobalAzure</a:t>
            </a:r>
            <a:endParaRPr lang="en-US" sz="2353" dirty="0">
              <a:solidFill>
                <a:schemeClr val="tx1"/>
              </a:solidFill>
              <a:latin typeface="+mj-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dirty="0">
                <a:solidFill>
                  <a:schemeClr val="bg1"/>
                </a:solidFill>
              </a:rPr>
              <a:t>Demo</a:t>
            </a:r>
          </a:p>
        </p:txBody>
      </p:sp>
      <p:pic>
        <p:nvPicPr>
          <p:cNvPr id="7" name="Picture 4">
            <a:extLst>
              <a:ext uri="{FF2B5EF4-FFF2-40B4-BE49-F238E27FC236}">
                <a16:creationId xmlns:a16="http://schemas.microsoft.com/office/drawing/2014/main" id="{55BB8873-8464-484B-B63E-6BA8D3F7C7E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5542" y="6170105"/>
            <a:ext cx="814623" cy="628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551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3)">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5AE27A3-1B6C-5048-922A-4A0777886CB8}"/>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11" name="Picture Placeholder 1">
            <a:extLst>
              <a:ext uri="{FF2B5EF4-FFF2-40B4-BE49-F238E27FC236}">
                <a16:creationId xmlns:a16="http://schemas.microsoft.com/office/drawing/2014/main" id="{2E7F2929-0814-E140-A5AB-747416BE664B}"/>
              </a:ext>
            </a:extLst>
          </p:cNvPr>
          <p:cNvSpPr>
            <a:spLocks noGrp="1"/>
          </p:cNvSpPr>
          <p:nvPr>
            <p:ph type="pic" sz="quarter" idx="13"/>
          </p:nvPr>
        </p:nvSpPr>
        <p:spPr>
          <a:xfrm>
            <a:off x="586390" y="1760013"/>
            <a:ext cx="3569050" cy="4021027"/>
          </a:xfrm>
          <a:prstGeom prst="rect">
            <a:avLst/>
          </a:prstGeom>
        </p:spPr>
        <p:txBody>
          <a:bodyPr/>
          <a:lstStyle>
            <a:lvl1pPr>
              <a:defRPr>
                <a:solidFill>
                  <a:schemeClr val="tx1"/>
                </a:solidFill>
              </a:defRPr>
            </a:lvl1pPr>
          </a:lstStyle>
          <a:p>
            <a:r>
              <a:rPr lang="en-US"/>
              <a:t>Click icon to add picture</a:t>
            </a:r>
          </a:p>
        </p:txBody>
      </p:sp>
      <p:sp>
        <p:nvSpPr>
          <p:cNvPr id="9" name="Content Placeholder 1">
            <a:extLst>
              <a:ext uri="{FF2B5EF4-FFF2-40B4-BE49-F238E27FC236}">
                <a16:creationId xmlns:a16="http://schemas.microsoft.com/office/drawing/2014/main" id="{5DA2E62A-AA3A-A240-886C-6B308968A611}"/>
              </a:ext>
            </a:extLst>
          </p:cNvPr>
          <p:cNvSpPr>
            <a:spLocks noGrp="1"/>
          </p:cNvSpPr>
          <p:nvPr>
            <p:ph sz="quarter" idx="11"/>
          </p:nvPr>
        </p:nvSpPr>
        <p:spPr>
          <a:xfrm>
            <a:off x="4348480" y="1760013"/>
            <a:ext cx="729684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
            <a:extLst>
              <a:ext uri="{FF2B5EF4-FFF2-40B4-BE49-F238E27FC236}">
                <a16:creationId xmlns:a16="http://schemas.microsoft.com/office/drawing/2014/main" id="{225B9AE1-54D3-3842-98CD-028A8B7E171A}"/>
              </a:ext>
            </a:extLst>
          </p:cNvPr>
          <p:cNvSpPr>
            <a:spLocks noGrp="1"/>
          </p:cNvSpPr>
          <p:nvPr>
            <p:ph type="body" sz="quarter" idx="15"/>
          </p:nvPr>
        </p:nvSpPr>
        <p:spPr>
          <a:xfrm>
            <a:off x="586390" y="5975651"/>
            <a:ext cx="3569050" cy="432563"/>
          </a:xfrm>
          <a:prstGeom prst="rect">
            <a:avLst/>
          </a:prstGeom>
        </p:spPr>
        <p:txBody>
          <a:bodyPr/>
          <a:lstStyle>
            <a:lvl1pPr marL="0" indent="0" algn="ctr">
              <a:buNone/>
              <a:defRPr sz="1600" b="1">
                <a:solidFill>
                  <a:schemeClr val="tx1"/>
                </a:solidFill>
              </a:defRPr>
            </a:lvl1pPr>
            <a:lvl2pPr marL="228600" indent="0">
              <a:buNone/>
              <a:defRPr sz="1200">
                <a:solidFill>
                  <a:schemeClr val="bg1"/>
                </a:solidFill>
              </a:defRPr>
            </a:lvl2pPr>
            <a:lvl3pPr marL="457200" indent="0">
              <a:buNone/>
              <a:defRPr sz="1050">
                <a:solidFill>
                  <a:schemeClr val="bg1"/>
                </a:solidFill>
              </a:defRPr>
            </a:lvl3pPr>
            <a:lvl4pPr marL="661988" indent="0">
              <a:buNone/>
              <a:defRPr sz="1000">
                <a:solidFill>
                  <a:schemeClr val="bg1"/>
                </a:solidFill>
              </a:defRPr>
            </a:lvl4pPr>
            <a:lvl5pPr marL="855663" indent="0">
              <a:buNone/>
              <a:defRPr sz="10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1010437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5CAB4330-3C29-4125-A819-2C368195D9B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89384" y="5545777"/>
            <a:ext cx="1449762" cy="1119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791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45D2DBC-81A5-4DC6-98FA-8DE8F4074B2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89384" y="5545777"/>
            <a:ext cx="1449762" cy="1119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5135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27F0AA-C275-439C-B615-C022643F77B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647825" y="-33131"/>
            <a:ext cx="88947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44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6" name="Content Placeholder 1">
            <a:extLst>
              <a:ext uri="{FF2B5EF4-FFF2-40B4-BE49-F238E27FC236}">
                <a16:creationId xmlns:a16="http://schemas.microsoft.com/office/drawing/2014/main" id="{F03A2FCD-9894-B040-9336-3D6408069AA9}"/>
              </a:ext>
            </a:extLst>
          </p:cNvPr>
          <p:cNvSpPr>
            <a:spLocks noGrp="1"/>
          </p:cNvSpPr>
          <p:nvPr>
            <p:ph sz="quarter" idx="11"/>
          </p:nvPr>
        </p:nvSpPr>
        <p:spPr>
          <a:xfrm>
            <a:off x="586390" y="1760013"/>
            <a:ext cx="11060178"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62352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2DDD6CB-BF48-F740-8165-37C1A075C69B}"/>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529CD3D1-1CFC-4540-BAC6-B737D02320E4}"/>
              </a:ext>
            </a:extLst>
          </p:cNvPr>
          <p:cNvSpPr>
            <a:spLocks noGrp="1"/>
          </p:cNvSpPr>
          <p:nvPr>
            <p:ph sz="quarter" idx="11"/>
          </p:nvPr>
        </p:nvSpPr>
        <p:spPr>
          <a:xfrm>
            <a:off x="586390" y="1760013"/>
            <a:ext cx="5415759"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D36C8216-CF44-794B-A25D-DC252D549B99}"/>
              </a:ext>
            </a:extLst>
          </p:cNvPr>
          <p:cNvSpPr>
            <a:spLocks noGrp="1"/>
          </p:cNvSpPr>
          <p:nvPr>
            <p:ph sz="quarter" idx="12"/>
          </p:nvPr>
        </p:nvSpPr>
        <p:spPr>
          <a:xfrm>
            <a:off x="6189853" y="1760013"/>
            <a:ext cx="5456715"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23937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image" Target="../media/image2.emf"/><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image" Target="../media/image9.png"/><Relationship Id="rId2" Type="http://schemas.openxmlformats.org/officeDocument/2006/relationships/slideLayout" Target="../slideLayouts/slideLayout19.xml"/><Relationship Id="rId16"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image" Target="../media/image2.emf"/><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theme" Target="../theme/theme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theme" Target="../theme/theme4.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6440BE9-FB7B-B047-8F94-301096C62764}"/>
              </a:ext>
            </a:extLst>
          </p:cNvPr>
          <p:cNvGrpSpPr/>
          <p:nvPr userDrawn="1"/>
        </p:nvGrpSpPr>
        <p:grpSpPr>
          <a:xfrm rot="5400000">
            <a:off x="8799956" y="3655407"/>
            <a:ext cx="8028432" cy="671318"/>
            <a:chOff x="2697136" y="3906990"/>
            <a:chExt cx="8028432" cy="671318"/>
          </a:xfrm>
        </p:grpSpPr>
        <p:pic>
          <p:nvPicPr>
            <p:cNvPr id="49"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D7C23672-022A-8249-BC07-90C66FCA7091}"/>
                </a:ext>
                <a:ext uri="{C183D7F6-B498-43B3-948B-1728B52AA6E4}">
                  <adec:decorative xmlns:adec="http://schemas.microsoft.com/office/drawing/2017/decorative" val="0"/>
                </a:ext>
              </a:extLst>
            </p:cNvPr>
            <p:cNvPicPr>
              <a:picLocks noChangeAspect="1"/>
            </p:cNvPicPr>
            <p:nvPr userDrawn="1"/>
          </p:nvPicPr>
          <p:blipFill rotWithShape="1">
            <a:blip r:embed="rId20"/>
            <a:srcRect l="762" t="81642"/>
            <a:stretch/>
          </p:blipFill>
          <p:spPr>
            <a:xfrm>
              <a:off x="3867568" y="4148055"/>
              <a:ext cx="6858000" cy="214882"/>
            </a:xfrm>
            <a:prstGeom prst="rect">
              <a:avLst/>
            </a:prstGeom>
          </p:spPr>
        </p:pic>
        <p:pic>
          <p:nvPicPr>
            <p:cNvPr id="50"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91C1777-828C-934E-ACF8-094CE9E57516}"/>
                </a:ext>
                <a:ext uri="{C183D7F6-B498-43B3-948B-1728B52AA6E4}">
                  <adec:decorative xmlns:adec="http://schemas.microsoft.com/office/drawing/2017/decorative" val="0"/>
                </a:ext>
              </a:extLst>
            </p:cNvPr>
            <p:cNvPicPr>
              <a:picLocks noChangeAspect="1"/>
            </p:cNvPicPr>
            <p:nvPr userDrawn="1"/>
          </p:nvPicPr>
          <p:blipFill rotWithShape="1">
            <a:blip r:embed="rId20"/>
            <a:srcRect l="762" t="2805" b="78837"/>
            <a:stretch/>
          </p:blipFill>
          <p:spPr>
            <a:xfrm>
              <a:off x="3867568" y="3906990"/>
              <a:ext cx="6858000" cy="214882"/>
            </a:xfrm>
            <a:prstGeom prst="rect">
              <a:avLst/>
            </a:prstGeom>
          </p:spPr>
        </p:pic>
        <p:pic>
          <p:nvPicPr>
            <p:cNvPr id="51"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E4D2B9D-F980-FE42-A8E2-680385BD3F7C}"/>
                </a:ext>
                <a:ext uri="{C183D7F6-B498-43B3-948B-1728B52AA6E4}">
                  <adec:decorative xmlns:adec="http://schemas.microsoft.com/office/drawing/2017/decorative" val="0"/>
                </a:ext>
              </a:extLst>
            </p:cNvPr>
            <p:cNvPicPr>
              <a:picLocks noChangeAspect="1"/>
            </p:cNvPicPr>
            <p:nvPr userDrawn="1"/>
          </p:nvPicPr>
          <p:blipFill rotWithShape="1">
            <a:blip r:embed="rId20"/>
            <a:srcRect l="66959" t="22313" r="16443" b="20453"/>
            <a:stretch/>
          </p:blipFill>
          <p:spPr>
            <a:xfrm>
              <a:off x="2697136" y="3908384"/>
              <a:ext cx="1146986" cy="669924"/>
            </a:xfrm>
            <a:prstGeom prst="rect">
              <a:avLst/>
            </a:prstGeom>
          </p:spPr>
        </p:pic>
      </p:grpSp>
      <p:sp>
        <p:nvSpPr>
          <p:cNvPr id="2" name="btfpLayoutConfig" hidden="1">
            <a:extLst>
              <a:ext uri="{FF2B5EF4-FFF2-40B4-BE49-F238E27FC236}">
                <a16:creationId xmlns:a16="http://schemas.microsoft.com/office/drawing/2014/main" id="{386F9976-E726-4022-822A-C3E62F45D549}"/>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overall_0_132242752929755876 columns_1_132242752929755876 </a:t>
            </a:r>
            <a:endParaRPr lang="en-US" sz="100" err="1">
              <a:gradFill flip="none" rotWithShape="1">
                <a:gsLst>
                  <a:gs pos="2917">
                    <a:srgbClr val="FFFFFF">
                      <a:alpha val="0"/>
                    </a:srgbClr>
                  </a:gs>
                  <a:gs pos="30000">
                    <a:schemeClr val="tx1">
                      <a:alpha val="0"/>
                    </a:schemeClr>
                  </a:gs>
                </a:gsLst>
                <a:lin ang="5400000" scaled="0"/>
                <a:tileRect/>
              </a:gradFill>
            </a:endParaRPr>
          </a:p>
        </p:txBody>
      </p:sp>
    </p:spTree>
    <p:extLst>
      <p:ext uri="{BB962C8B-B14F-4D97-AF65-F5344CB8AC3E}">
        <p14:creationId xmlns:p14="http://schemas.microsoft.com/office/powerpoint/2010/main" val="2980725613"/>
      </p:ext>
    </p:extLst>
  </p:cSld>
  <p:clrMap bg1="lt1" tx1="dk1" bg2="lt2" tx2="dk2" accent1="accent1" accent2="accent2" accent3="accent3" accent4="accent4" accent5="accent5" accent6="accent6" hlink="hlink" folHlink="folHlink"/>
  <p:sldLayoutIdLst>
    <p:sldLayoutId id="2147484872" r:id="rId1"/>
    <p:sldLayoutId id="2147484873" r:id="rId2"/>
    <p:sldLayoutId id="2147484874" r:id="rId3"/>
    <p:sldLayoutId id="2147484875" r:id="rId4"/>
    <p:sldLayoutId id="2147484876" r:id="rId5"/>
    <p:sldLayoutId id="2147484877" r:id="rId6"/>
    <p:sldLayoutId id="2147484878" r:id="rId7"/>
    <p:sldLayoutId id="2147484879" r:id="rId8"/>
    <p:sldLayoutId id="2147484880" r:id="rId9"/>
    <p:sldLayoutId id="2147484881" r:id="rId10"/>
    <p:sldLayoutId id="2147484882" r:id="rId11"/>
    <p:sldLayoutId id="2147484883" r:id="rId12"/>
    <p:sldLayoutId id="2147484884" r:id="rId13"/>
    <p:sldLayoutId id="2147484885" r:id="rId14"/>
    <p:sldLayoutId id="2147484886" r:id="rId15"/>
    <p:sldLayoutId id="2147484888" r:id="rId16"/>
    <p:sldLayoutId id="2147484925"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6440BE9-FB7B-B047-8F94-301096C62764}"/>
              </a:ext>
            </a:extLst>
          </p:cNvPr>
          <p:cNvGrpSpPr/>
          <p:nvPr userDrawn="1"/>
        </p:nvGrpSpPr>
        <p:grpSpPr>
          <a:xfrm rot="5400000">
            <a:off x="8799956" y="3655407"/>
            <a:ext cx="8028432" cy="671318"/>
            <a:chOff x="2697136" y="3906990"/>
            <a:chExt cx="8028432" cy="671318"/>
          </a:xfrm>
        </p:grpSpPr>
        <p:pic>
          <p:nvPicPr>
            <p:cNvPr id="49"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D7C23672-022A-8249-BC07-90C66FCA7091}"/>
                </a:ext>
                <a:ext uri="{C183D7F6-B498-43B3-948B-1728B52AA6E4}">
                  <adec:decorative xmlns:adec="http://schemas.microsoft.com/office/drawing/2017/decorative" val="0"/>
                </a:ext>
              </a:extLst>
            </p:cNvPr>
            <p:cNvPicPr>
              <a:picLocks noChangeAspect="1"/>
            </p:cNvPicPr>
            <p:nvPr userDrawn="1"/>
          </p:nvPicPr>
          <p:blipFill rotWithShape="1">
            <a:blip r:embed="rId18"/>
            <a:srcRect l="762" t="81642"/>
            <a:stretch/>
          </p:blipFill>
          <p:spPr>
            <a:xfrm>
              <a:off x="3867568" y="4148055"/>
              <a:ext cx="6858000" cy="214882"/>
            </a:xfrm>
            <a:prstGeom prst="rect">
              <a:avLst/>
            </a:prstGeom>
          </p:spPr>
        </p:pic>
        <p:pic>
          <p:nvPicPr>
            <p:cNvPr id="50"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91C1777-828C-934E-ACF8-094CE9E57516}"/>
                </a:ext>
                <a:ext uri="{C183D7F6-B498-43B3-948B-1728B52AA6E4}">
                  <adec:decorative xmlns:adec="http://schemas.microsoft.com/office/drawing/2017/decorative" val="0"/>
                </a:ext>
              </a:extLst>
            </p:cNvPr>
            <p:cNvPicPr>
              <a:picLocks noChangeAspect="1"/>
            </p:cNvPicPr>
            <p:nvPr userDrawn="1"/>
          </p:nvPicPr>
          <p:blipFill rotWithShape="1">
            <a:blip r:embed="rId18"/>
            <a:srcRect l="762" t="2805" b="78837"/>
            <a:stretch/>
          </p:blipFill>
          <p:spPr>
            <a:xfrm>
              <a:off x="3867568" y="3906990"/>
              <a:ext cx="6858000" cy="214882"/>
            </a:xfrm>
            <a:prstGeom prst="rect">
              <a:avLst/>
            </a:prstGeom>
          </p:spPr>
        </p:pic>
        <p:pic>
          <p:nvPicPr>
            <p:cNvPr id="51"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E4D2B9D-F980-FE42-A8E2-680385BD3F7C}"/>
                </a:ext>
                <a:ext uri="{C183D7F6-B498-43B3-948B-1728B52AA6E4}">
                  <adec:decorative xmlns:adec="http://schemas.microsoft.com/office/drawing/2017/decorative" val="0"/>
                </a:ext>
              </a:extLst>
            </p:cNvPr>
            <p:cNvPicPr>
              <a:picLocks noChangeAspect="1"/>
            </p:cNvPicPr>
            <p:nvPr userDrawn="1"/>
          </p:nvPicPr>
          <p:blipFill rotWithShape="1">
            <a:blip r:embed="rId18"/>
            <a:srcRect l="66959" t="22313" r="16443" b="20453"/>
            <a:stretch/>
          </p:blipFill>
          <p:spPr>
            <a:xfrm>
              <a:off x="2697136" y="3908384"/>
              <a:ext cx="1146986" cy="669924"/>
            </a:xfrm>
            <a:prstGeom prst="rect">
              <a:avLst/>
            </a:prstGeom>
          </p:spPr>
        </p:pic>
      </p:grpSp>
      <p:sp>
        <p:nvSpPr>
          <p:cNvPr id="2" name="btfpLayoutConfig" hidden="1">
            <a:extLst>
              <a:ext uri="{FF2B5EF4-FFF2-40B4-BE49-F238E27FC236}">
                <a16:creationId xmlns:a16="http://schemas.microsoft.com/office/drawing/2014/main" id="{99168B55-7B48-415E-A7BF-04DA43068B47}"/>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overall_0_132241986781635739 columns_1_132241986781635739 </a:t>
            </a:r>
            <a:endParaRPr lang="en-US" sz="100" err="1">
              <a:gradFill flip="none" rotWithShape="1">
                <a:gsLst>
                  <a:gs pos="2917">
                    <a:srgbClr val="FFFFFF">
                      <a:alpha val="0"/>
                    </a:srgbClr>
                  </a:gs>
                  <a:gs pos="30000">
                    <a:schemeClr val="tx1">
                      <a:alpha val="0"/>
                    </a:schemeClr>
                  </a:gs>
                </a:gsLst>
                <a:lin ang="5400000" scaled="0"/>
                <a:tileRect/>
              </a:gradFill>
            </a:endParaRPr>
          </a:p>
        </p:txBody>
      </p:sp>
    </p:spTree>
    <p:extLst>
      <p:ext uri="{BB962C8B-B14F-4D97-AF65-F5344CB8AC3E}">
        <p14:creationId xmlns:p14="http://schemas.microsoft.com/office/powerpoint/2010/main" val="2633081345"/>
      </p:ext>
    </p:extLst>
  </p:cSld>
  <p:clrMap bg1="lt1" tx1="dk1" bg2="lt2" tx2="dk2" accent1="accent1" accent2="accent2" accent3="accent3" accent4="accent4" accent5="accent5" accent6="accent6" hlink="hlink" folHlink="folHlink"/>
  <p:sldLayoutIdLst>
    <p:sldLayoutId id="2147484863" r:id="rId1"/>
    <p:sldLayoutId id="2147484864" r:id="rId2"/>
    <p:sldLayoutId id="2147484865" r:id="rId3"/>
    <p:sldLayoutId id="2147484866" r:id="rId4"/>
    <p:sldLayoutId id="2147484867" r:id="rId5"/>
    <p:sldLayoutId id="2147484868" r:id="rId6"/>
    <p:sldLayoutId id="2147484869" r:id="rId7"/>
    <p:sldLayoutId id="2147484805" r:id="rId8"/>
    <p:sldLayoutId id="2147484807" r:id="rId9"/>
    <p:sldLayoutId id="2147484808" r:id="rId10"/>
    <p:sldLayoutId id="2147484870" r:id="rId11"/>
    <p:sldLayoutId id="2147484851" r:id="rId12"/>
    <p:sldLayoutId id="2147484823" r:id="rId13"/>
    <p:sldLayoutId id="2147484830" r:id="rId14"/>
    <p:sldLayoutId id="2147484887" r:id="rId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66094202"/>
      </p:ext>
    </p:extLst>
  </p:cSld>
  <p:clrMap bg1="lt1" tx1="dk1" bg2="lt2" tx2="dk2" accent1="accent1" accent2="accent2" accent3="accent3" accent4="accent4" accent5="accent5" accent6="accent6" hlink="hlink" folHlink="folHlink"/>
  <p:sldLayoutIdLst>
    <p:sldLayoutId id="2147484891" r:id="rId1"/>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 id="2147484904" r:id="rId14"/>
    <p:sldLayoutId id="2147484905" r:id="rId15"/>
    <p:sldLayoutId id="2147484906" r:id="rId16"/>
    <p:sldLayoutId id="2147484907" r:id="rId17"/>
    <p:sldLayoutId id="2147484908" r:id="rId18"/>
    <p:sldLayoutId id="2147484909" r:id="rId19"/>
    <p:sldLayoutId id="2147484910" r:id="rId20"/>
    <p:sldLayoutId id="2147484911" r:id="rId21"/>
    <p:sldLayoutId id="2147484912" r:id="rId22"/>
    <p:sldLayoutId id="2147484913" r:id="rId23"/>
    <p:sldLayoutId id="2147484914" r:id="rId24"/>
    <p:sldLayoutId id="2147484915" r:id="rId25"/>
    <p:sldLayoutId id="2147484916" r:id="rId26"/>
    <p:sldLayoutId id="2147484917" r:id="rId27"/>
    <p:sldLayoutId id="2147484918" r:id="rId28"/>
    <p:sldLayoutId id="2147484919" r:id="rId29"/>
    <p:sldLayoutId id="2147484920"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R:92</a:t>
                  </a:r>
                  <a:r>
                    <a:rPr lang="en-US" sz="490" baseline="0" dirty="0">
                      <a:gradFill>
                        <a:gsLst>
                          <a:gs pos="0">
                            <a:srgbClr val="FFFFFF"/>
                          </a:gs>
                          <a:gs pos="100000">
                            <a:srgbClr val="FFFFFF"/>
                          </a:gs>
                        </a:gsLst>
                        <a:lin ang="5400000" scaled="0"/>
                      </a:gradFill>
                      <a:ea typeface="Segoe UI" pitchFamily="34" charset="0"/>
                      <a:cs typeface="Segoe UI" pitchFamily="34" charset="0"/>
                    </a:rPr>
                    <a:t>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a:t>
                  </a:r>
                  <a:r>
                    <a:rPr lang="en-US" sz="49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11190222"/>
      </p:ext>
    </p:extLst>
  </p:cSld>
  <p:clrMap bg1="lt1" tx1="dk1" bg2="lt2" tx2="dk2" accent1="accent1" accent2="accent2" accent3="accent3" accent4="accent4" accent5="accent5" accent6="accent6" hlink="hlink" folHlink="folHlink"/>
  <p:sldLayoutIdLst>
    <p:sldLayoutId id="2147484935" r:id="rId1"/>
    <p:sldLayoutId id="2147484936" r:id="rId2"/>
    <p:sldLayoutId id="2147484937" r:id="rId3"/>
    <p:sldLayoutId id="2147484938" r:id="rId4"/>
    <p:sldLayoutId id="2147484949" r:id="rId5"/>
    <p:sldLayoutId id="2147484950" r:id="rId6"/>
    <p:sldLayoutId id="2147484951" r:id="rId7"/>
    <p:sldLayoutId id="2147484957" r:id="rId8"/>
    <p:sldLayoutId id="2147484959" r:id="rId9"/>
    <p:sldLayoutId id="2147484960" r:id="rId1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slideLayout" Target="../slideLayouts/slideLayout39.xml"/><Relationship Id="rId1" Type="http://schemas.openxmlformats.org/officeDocument/2006/relationships/tags" Target="../tags/tag2.xml"/><Relationship Id="rId4" Type="http://schemas.openxmlformats.org/officeDocument/2006/relationships/image" Target="../media/image26.pn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39.xml"/><Relationship Id="rId4" Type="http://schemas.openxmlformats.org/officeDocument/2006/relationships/image" Target="../media/image37.jp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9.xml"/><Relationship Id="rId1" Type="http://schemas.openxmlformats.org/officeDocument/2006/relationships/tags" Target="../tags/tag5.xml"/><Relationship Id="rId6" Type="http://schemas.openxmlformats.org/officeDocument/2006/relationships/image" Target="../media/image38.png"/><Relationship Id="rId5" Type="http://schemas.openxmlformats.org/officeDocument/2006/relationships/image" Target="../media/image26.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9.xml"/><Relationship Id="rId1" Type="http://schemas.openxmlformats.org/officeDocument/2006/relationships/tags" Target="../tags/tag6.xml"/><Relationship Id="rId5" Type="http://schemas.openxmlformats.org/officeDocument/2006/relationships/image" Target="../media/image39.JP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9.xml"/><Relationship Id="rId1" Type="http://schemas.openxmlformats.org/officeDocument/2006/relationships/tags" Target="../tags/tag7.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39.xml"/><Relationship Id="rId5" Type="http://schemas.openxmlformats.org/officeDocument/2006/relationships/image" Target="../media/image43.png"/><Relationship Id="rId4" Type="http://schemas.openxmlformats.org/officeDocument/2006/relationships/image" Target="../media/image42.sv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png"/><Relationship Id="rId7" Type="http://schemas.openxmlformats.org/officeDocument/2006/relationships/hyperlink" Target="https://github.com/dapr/dapr#community" TargetMode="External"/><Relationship Id="rId2" Type="http://schemas.openxmlformats.org/officeDocument/2006/relationships/image" Target="../media/image44.png"/><Relationship Id="rId1" Type="http://schemas.openxmlformats.org/officeDocument/2006/relationships/slideLayout" Target="../slideLayouts/slideLayout5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png"/><Relationship Id="rId18" Type="http://schemas.openxmlformats.org/officeDocument/2006/relationships/image" Target="../media/image65.sv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svg"/><Relationship Id="rId17" Type="http://schemas.openxmlformats.org/officeDocument/2006/relationships/image" Target="../media/image64.png"/><Relationship Id="rId2" Type="http://schemas.openxmlformats.org/officeDocument/2006/relationships/notesSlide" Target="../notesSlides/notesSlide14.xml"/><Relationship Id="rId16" Type="http://schemas.openxmlformats.org/officeDocument/2006/relationships/image" Target="../media/image63.svg"/><Relationship Id="rId1" Type="http://schemas.openxmlformats.org/officeDocument/2006/relationships/slideLayout" Target="../slideLayouts/slideLayout39.xml"/><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 Id="rId14" Type="http://schemas.openxmlformats.org/officeDocument/2006/relationships/image" Target="../media/image61.svg"/></Relationships>
</file>

<file path=ppt/slides/_rels/slide17.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74.png"/><Relationship Id="rId18" Type="http://schemas.openxmlformats.org/officeDocument/2006/relationships/image" Target="../media/image79.svg"/><Relationship Id="rId3" Type="http://schemas.openxmlformats.org/officeDocument/2006/relationships/image" Target="../media/image41.png"/><Relationship Id="rId21" Type="http://schemas.openxmlformats.org/officeDocument/2006/relationships/image" Target="../media/image82.jpeg"/><Relationship Id="rId7" Type="http://schemas.openxmlformats.org/officeDocument/2006/relationships/image" Target="../media/image68.png"/><Relationship Id="rId12" Type="http://schemas.openxmlformats.org/officeDocument/2006/relationships/image" Target="../media/image73.jpeg"/><Relationship Id="rId17" Type="http://schemas.openxmlformats.org/officeDocument/2006/relationships/image" Target="../media/image78.png"/><Relationship Id="rId2" Type="http://schemas.openxmlformats.org/officeDocument/2006/relationships/notesSlide" Target="../notesSlides/notesSlide15.xml"/><Relationship Id="rId16" Type="http://schemas.openxmlformats.org/officeDocument/2006/relationships/image" Target="../media/image77.png"/><Relationship Id="rId20" Type="http://schemas.openxmlformats.org/officeDocument/2006/relationships/image" Target="../media/image81.jpeg"/><Relationship Id="rId1" Type="http://schemas.openxmlformats.org/officeDocument/2006/relationships/slideLayout" Target="../slideLayouts/slideLayout58.xml"/><Relationship Id="rId6" Type="http://schemas.openxmlformats.org/officeDocument/2006/relationships/image" Target="../media/image67.svg"/><Relationship Id="rId11" Type="http://schemas.openxmlformats.org/officeDocument/2006/relationships/image" Target="../media/image72.tiff"/><Relationship Id="rId5" Type="http://schemas.openxmlformats.org/officeDocument/2006/relationships/image" Target="../media/image66.png"/><Relationship Id="rId15" Type="http://schemas.openxmlformats.org/officeDocument/2006/relationships/image" Target="../media/image76.png"/><Relationship Id="rId10" Type="http://schemas.openxmlformats.org/officeDocument/2006/relationships/image" Target="../media/image71.svg"/><Relationship Id="rId19" Type="http://schemas.openxmlformats.org/officeDocument/2006/relationships/image" Target="../media/image80.png"/><Relationship Id="rId4" Type="http://schemas.openxmlformats.org/officeDocument/2006/relationships/image" Target="../media/image42.svg"/><Relationship Id="rId9" Type="http://schemas.openxmlformats.org/officeDocument/2006/relationships/image" Target="../media/image70.png"/><Relationship Id="rId14" Type="http://schemas.openxmlformats.org/officeDocument/2006/relationships/image" Target="../media/image75.png"/><Relationship Id="rId22" Type="http://schemas.openxmlformats.org/officeDocument/2006/relationships/image" Target="../media/image83.jpeg"/></Relationships>
</file>

<file path=ppt/slides/_rels/slide18.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41.png"/><Relationship Id="rId18" Type="http://schemas.openxmlformats.org/officeDocument/2006/relationships/image" Target="../media/image98.jpeg"/><Relationship Id="rId3" Type="http://schemas.openxmlformats.org/officeDocument/2006/relationships/image" Target="../media/image85.emf"/><Relationship Id="rId21" Type="http://schemas.openxmlformats.org/officeDocument/2006/relationships/image" Target="../media/image101.png"/><Relationship Id="rId7" Type="http://schemas.openxmlformats.org/officeDocument/2006/relationships/image" Target="../media/image89.tiff"/><Relationship Id="rId12" Type="http://schemas.openxmlformats.org/officeDocument/2006/relationships/image" Target="../media/image94.svg"/><Relationship Id="rId17" Type="http://schemas.openxmlformats.org/officeDocument/2006/relationships/image" Target="../media/image97.jpeg"/><Relationship Id="rId2" Type="http://schemas.openxmlformats.org/officeDocument/2006/relationships/image" Target="../media/image84.tiff"/><Relationship Id="rId16" Type="http://schemas.openxmlformats.org/officeDocument/2006/relationships/image" Target="../media/image96.png"/><Relationship Id="rId20" Type="http://schemas.openxmlformats.org/officeDocument/2006/relationships/image" Target="../media/image100.svg"/><Relationship Id="rId1" Type="http://schemas.openxmlformats.org/officeDocument/2006/relationships/slideLayout" Target="../slideLayouts/slideLayout58.xml"/><Relationship Id="rId6" Type="http://schemas.openxmlformats.org/officeDocument/2006/relationships/image" Target="../media/image88.jpeg"/><Relationship Id="rId11" Type="http://schemas.openxmlformats.org/officeDocument/2006/relationships/image" Target="../media/image93.png"/><Relationship Id="rId24" Type="http://schemas.openxmlformats.org/officeDocument/2006/relationships/image" Target="../media/image104.png"/><Relationship Id="rId5" Type="http://schemas.openxmlformats.org/officeDocument/2006/relationships/image" Target="../media/image87.tiff"/><Relationship Id="rId15" Type="http://schemas.openxmlformats.org/officeDocument/2006/relationships/image" Target="../media/image95.jpeg"/><Relationship Id="rId23" Type="http://schemas.openxmlformats.org/officeDocument/2006/relationships/image" Target="../media/image103.jpeg"/><Relationship Id="rId10" Type="http://schemas.openxmlformats.org/officeDocument/2006/relationships/image" Target="../media/image92.svg"/><Relationship Id="rId19" Type="http://schemas.openxmlformats.org/officeDocument/2006/relationships/image" Target="../media/image99.png"/><Relationship Id="rId4" Type="http://schemas.openxmlformats.org/officeDocument/2006/relationships/image" Target="../media/image86.tiff"/><Relationship Id="rId9" Type="http://schemas.openxmlformats.org/officeDocument/2006/relationships/image" Target="../media/image91.png"/><Relationship Id="rId14" Type="http://schemas.openxmlformats.org/officeDocument/2006/relationships/image" Target="../media/image42.svg"/><Relationship Id="rId22" Type="http://schemas.openxmlformats.org/officeDocument/2006/relationships/image" Target="../media/image102.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9.xml"/><Relationship Id="rId1" Type="http://schemas.openxmlformats.org/officeDocument/2006/relationships/tags" Target="../tags/tag3.xml"/><Relationship Id="rId4" Type="http://schemas.openxmlformats.org/officeDocument/2006/relationships/hyperlink" Target="https://github.com/dapr/docs/tree/master/presentation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8" Type="http://schemas.openxmlformats.org/officeDocument/2006/relationships/image" Target="../media/image98.jpeg"/><Relationship Id="rId3" Type="http://schemas.openxmlformats.org/officeDocument/2006/relationships/image" Target="../media/image42.svg"/><Relationship Id="rId7" Type="http://schemas.openxmlformats.org/officeDocument/2006/relationships/image" Target="../media/image94.svg"/><Relationship Id="rId2" Type="http://schemas.openxmlformats.org/officeDocument/2006/relationships/image" Target="../media/image41.png"/><Relationship Id="rId1" Type="http://schemas.openxmlformats.org/officeDocument/2006/relationships/slideLayout" Target="../slideLayouts/slideLayout58.xml"/><Relationship Id="rId6" Type="http://schemas.openxmlformats.org/officeDocument/2006/relationships/image" Target="../media/image93.png"/><Relationship Id="rId5" Type="http://schemas.openxmlformats.org/officeDocument/2006/relationships/image" Target="../media/image87.tiff"/><Relationship Id="rId4" Type="http://schemas.openxmlformats.org/officeDocument/2006/relationships/image" Target="../media/image86.tif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9.xml"/><Relationship Id="rId1" Type="http://schemas.openxmlformats.org/officeDocument/2006/relationships/tags" Target="../tags/tag8.xml"/><Relationship Id="rId5" Type="http://schemas.openxmlformats.org/officeDocument/2006/relationships/image" Target="../media/image26.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hyperlink" Target="https://help.github.com/en/actions/building-actions" TargetMode="External"/><Relationship Id="rId2" Type="http://schemas.openxmlformats.org/officeDocument/2006/relationships/notesSlide" Target="../notesSlides/notesSlide18.xml"/><Relationship Id="rId1" Type="http://schemas.openxmlformats.org/officeDocument/2006/relationships/slideLayout" Target="../slideLayouts/slideLayout39.xml"/><Relationship Id="rId5" Type="http://schemas.openxmlformats.org/officeDocument/2006/relationships/image" Target="../media/image26.png"/><Relationship Id="rId4" Type="http://schemas.openxmlformats.org/officeDocument/2006/relationships/image" Target="../media/image10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9.xml"/><Relationship Id="rId1" Type="http://schemas.openxmlformats.org/officeDocument/2006/relationships/tags" Target="../tags/tag9.xml"/><Relationship Id="rId5" Type="http://schemas.openxmlformats.org/officeDocument/2006/relationships/image" Target="../media/image26.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9.xml"/><Relationship Id="rId4" Type="http://schemas.openxmlformats.org/officeDocument/2006/relationships/image" Target="../media/image106.png"/></Relationships>
</file>

<file path=ppt/slides/_rels/slide2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8" Type="http://schemas.openxmlformats.org/officeDocument/2006/relationships/hyperlink" Target="https://youtu.be/H14PuQI1SyE" TargetMode="External"/><Relationship Id="rId3" Type="http://schemas.openxmlformats.org/officeDocument/2006/relationships/notesSlide" Target="../notesSlides/notesSlide23.xml"/><Relationship Id="rId7" Type="http://schemas.openxmlformats.org/officeDocument/2006/relationships/hyperlink" Target="https://dapr.io/" TargetMode="External"/><Relationship Id="rId2" Type="http://schemas.openxmlformats.org/officeDocument/2006/relationships/slideLayout" Target="../slideLayouts/slideLayout39.xml"/><Relationship Id="rId1" Type="http://schemas.openxmlformats.org/officeDocument/2006/relationships/tags" Target="../tags/tag10.xml"/><Relationship Id="rId6" Type="http://schemas.openxmlformats.org/officeDocument/2006/relationships/hyperlink" Target="https://github.com/snavarropino/hello-github-actions" TargetMode="External"/><Relationship Id="rId5" Type="http://schemas.openxmlformats.org/officeDocument/2006/relationships/hyperlink" Target="https://github.com/snavarropino/the-github-actions-team" TargetMode="External"/><Relationship Id="rId4" Type="http://schemas.openxmlformats.org/officeDocument/2006/relationships/hyperlink" Target="https://lab.github.com/githubtraining/paths/devops-with-github-actions" TargetMode="External"/><Relationship Id="rId9" Type="http://schemas.openxmlformats.org/officeDocument/2006/relationships/hyperlink" Target="https://www.returngis.net/" TargetMode="Externa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9.xml"/><Relationship Id="rId1" Type="http://schemas.openxmlformats.org/officeDocument/2006/relationships/tags" Target="../tags/tag11.xml"/><Relationship Id="rId4" Type="http://schemas.openxmlformats.org/officeDocument/2006/relationships/image" Target="../media/image109.jpg"/></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39.xml"/><Relationship Id="rId4" Type="http://schemas.openxmlformats.org/officeDocument/2006/relationships/hyperlink" Target="https://github.blog/2019-08-08-github-actions-now-supports-ci-c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39.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39.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navarropino/the-github-actions-team/actions/new" TargetMode="External"/><Relationship Id="rId2" Type="http://schemas.openxmlformats.org/officeDocument/2006/relationships/notesSlide" Target="../notesSlides/notesSlide5.xml"/><Relationship Id="rId1" Type="http://schemas.openxmlformats.org/officeDocument/2006/relationships/slideLayout" Target="../slideLayouts/slideLayout39.xml"/><Relationship Id="rId6" Type="http://schemas.openxmlformats.org/officeDocument/2006/relationships/image" Target="../media/image33.png"/><Relationship Id="rId5" Type="http://schemas.openxmlformats.org/officeDocument/2006/relationships/hyperlink" Target="https://github.com/marketplace?type=actions" TargetMode="External"/><Relationship Id="rId4" Type="http://schemas.openxmlformats.org/officeDocument/2006/relationships/image" Target="../media/image32.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9.xml"/><Relationship Id="rId1" Type="http://schemas.openxmlformats.org/officeDocument/2006/relationships/tags" Target="../tags/tag4.xml"/><Relationship Id="rId5" Type="http://schemas.openxmlformats.org/officeDocument/2006/relationships/image" Target="../media/image26.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39.xml"/><Relationship Id="rId4" Type="http://schemas.openxmlformats.org/officeDocument/2006/relationships/hyperlink" Target="https://help.github.com/en/github/setting-up-and-managing-billing-and-payments-on-github/about-billing-for-github-action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help.github.com/en/actions/hosting-your-own-runners/about-self-hosted-runners" TargetMode="External"/><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522514"/>
            <a:ext cx="7389410" cy="1661993"/>
          </a:xfrm>
        </p:spPr>
        <p:txBody>
          <a:bodyPr/>
          <a:lstStyle/>
          <a:p>
            <a:r>
              <a:rPr lang="en-GB" sz="4000" b="1" dirty="0" err="1"/>
              <a:t>Countinous</a:t>
            </a:r>
            <a:r>
              <a:rPr lang="en-GB" sz="4000" b="1" dirty="0"/>
              <a:t> integration</a:t>
            </a:r>
            <a:br>
              <a:rPr lang="en-GB" b="1" dirty="0"/>
            </a:br>
            <a:br>
              <a:rPr lang="en-GB" b="1" dirty="0"/>
            </a:br>
            <a:r>
              <a:rPr lang="en-GB" sz="3200" b="1" dirty="0"/>
              <a:t>Back to basis</a:t>
            </a:r>
          </a:p>
        </p:txBody>
      </p:sp>
      <p:sp>
        <p:nvSpPr>
          <p:cNvPr id="10" name="CuadroTexto 7">
            <a:extLst>
              <a:ext uri="{FF2B5EF4-FFF2-40B4-BE49-F238E27FC236}">
                <a16:creationId xmlns:a16="http://schemas.microsoft.com/office/drawing/2014/main" id="{73CBB9DF-0372-48A7-8D29-395156A1DAFD}"/>
              </a:ext>
            </a:extLst>
          </p:cNvPr>
          <p:cNvSpPr txBox="1"/>
          <p:nvPr/>
        </p:nvSpPr>
        <p:spPr>
          <a:xfrm>
            <a:off x="588263" y="4771972"/>
            <a:ext cx="543032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gradFill>
                  <a:gsLst>
                    <a:gs pos="91000">
                      <a:schemeClr val="tx1"/>
                    </a:gs>
                    <a:gs pos="0">
                      <a:schemeClr val="tx1"/>
                    </a:gs>
                  </a:gsLst>
                  <a:lin ang="5400000" scaled="0"/>
                </a:gradFill>
                <a:latin typeface="+mj-lt"/>
              </a:rPr>
              <a:t>Sergio Navarro Pino</a:t>
            </a:r>
          </a:p>
          <a:p>
            <a:pPr defTabSz="914400">
              <a:defRPr/>
            </a:pPr>
            <a:r>
              <a:rPr lang="es-ES" sz="1800" dirty="0">
                <a:gradFill>
                  <a:gsLst>
                    <a:gs pos="91000">
                      <a:schemeClr val="tx1"/>
                    </a:gs>
                    <a:gs pos="0">
                      <a:schemeClr val="tx1"/>
                    </a:gs>
                  </a:gsLst>
                  <a:lin ang="5400000" scaled="0"/>
                </a:gradFill>
                <a:latin typeface="+mj-lt"/>
              </a:rPr>
              <a:t>@snavarropino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dirty="0">
              <a:gradFill>
                <a:gsLst>
                  <a:gs pos="91000">
                    <a:schemeClr val="tx1"/>
                  </a:gs>
                  <a:gs pos="0">
                    <a:schemeClr val="tx1"/>
                  </a:gs>
                </a:gsLst>
                <a:lin ang="5400000" scaled="0"/>
              </a:gra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gradFill>
                  <a:gsLst>
                    <a:gs pos="91000">
                      <a:schemeClr val="tx1"/>
                    </a:gs>
                    <a:gs pos="0">
                      <a:schemeClr val="tx1"/>
                    </a:gs>
                  </a:gsLst>
                  <a:lin ang="5400000" scaled="0"/>
                </a:gradFill>
                <a:latin typeface="+mj-lt"/>
              </a:rPr>
              <a:t>Head </a:t>
            </a:r>
            <a:r>
              <a:rPr lang="es-ES" sz="1800" dirty="0" err="1">
                <a:gradFill>
                  <a:gsLst>
                    <a:gs pos="91000">
                      <a:schemeClr val="tx1"/>
                    </a:gs>
                    <a:gs pos="0">
                      <a:schemeClr val="tx1"/>
                    </a:gs>
                  </a:gsLst>
                  <a:lin ang="5400000" scaled="0"/>
                </a:gradFill>
                <a:latin typeface="+mj-lt"/>
              </a:rPr>
              <a:t>of</a:t>
            </a:r>
            <a:r>
              <a:rPr lang="es-ES" sz="1800" dirty="0">
                <a:gradFill>
                  <a:gsLst>
                    <a:gs pos="91000">
                      <a:schemeClr val="tx1"/>
                    </a:gs>
                    <a:gs pos="0">
                      <a:schemeClr val="tx1"/>
                    </a:gs>
                  </a:gsLst>
                  <a:lin ang="5400000" scaled="0"/>
                </a:gradFill>
                <a:latin typeface="+mj-lt"/>
              </a:rPr>
              <a:t> Web Development @AnalyticAlways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dirty="0">
              <a:gradFill>
                <a:gsLst>
                  <a:gs pos="91000">
                    <a:schemeClr val="tx1"/>
                  </a:gs>
                  <a:gs pos="0">
                    <a:schemeClr val="tx1"/>
                  </a:gs>
                </a:gsLst>
                <a:lin ang="5400000" scaled="0"/>
              </a:gradFill>
              <a:latin typeface="+mj-lt"/>
            </a:endParaRPr>
          </a:p>
        </p:txBody>
      </p:sp>
      <p:pic>
        <p:nvPicPr>
          <p:cNvPr id="3" name="Imagen 2">
            <a:extLst>
              <a:ext uri="{FF2B5EF4-FFF2-40B4-BE49-F238E27FC236}">
                <a16:creationId xmlns:a16="http://schemas.microsoft.com/office/drawing/2014/main" id="{42BDA942-8C80-4243-A661-FA595BB20DEB}"/>
              </a:ext>
            </a:extLst>
          </p:cNvPr>
          <p:cNvPicPr>
            <a:picLocks noChangeAspect="1"/>
          </p:cNvPicPr>
          <p:nvPr/>
        </p:nvPicPr>
        <p:blipFill>
          <a:blip r:embed="rId3"/>
          <a:stretch>
            <a:fillRect/>
          </a:stretch>
        </p:blipFill>
        <p:spPr>
          <a:xfrm>
            <a:off x="8051312" y="737878"/>
            <a:ext cx="3937000" cy="2216150"/>
          </a:xfrm>
          <a:prstGeom prst="rect">
            <a:avLst/>
          </a:prstGeom>
        </p:spPr>
      </p:pic>
      <p:pic>
        <p:nvPicPr>
          <p:cNvPr id="6" name="Imagen 5">
            <a:extLst>
              <a:ext uri="{FF2B5EF4-FFF2-40B4-BE49-F238E27FC236}">
                <a16:creationId xmlns:a16="http://schemas.microsoft.com/office/drawing/2014/main" id="{45F06A86-9C82-497E-8380-DB64F40F070B}"/>
              </a:ext>
            </a:extLst>
          </p:cNvPr>
          <p:cNvPicPr>
            <a:picLocks noChangeAspect="1"/>
          </p:cNvPicPr>
          <p:nvPr/>
        </p:nvPicPr>
        <p:blipFill>
          <a:blip r:embed="rId4"/>
          <a:stretch>
            <a:fillRect/>
          </a:stretch>
        </p:blipFill>
        <p:spPr>
          <a:xfrm>
            <a:off x="8947569" y="3694913"/>
            <a:ext cx="2667000" cy="2667000"/>
          </a:xfrm>
          <a:prstGeom prst="rect">
            <a:avLst/>
          </a:prstGeom>
        </p:spPr>
      </p:pic>
    </p:spTree>
    <p:custDataLst>
      <p:tags r:id="rId1"/>
    </p:custDataLst>
    <p:extLst>
      <p:ext uri="{BB962C8B-B14F-4D97-AF65-F5344CB8AC3E}">
        <p14:creationId xmlns:p14="http://schemas.microsoft.com/office/powerpoint/2010/main" val="266690289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5B67EB-DEC8-462C-8734-9450A9793B19}"/>
              </a:ext>
            </a:extLst>
          </p:cNvPr>
          <p:cNvSpPr>
            <a:spLocks noGrp="1"/>
          </p:cNvSpPr>
          <p:nvPr>
            <p:ph type="title"/>
          </p:nvPr>
        </p:nvSpPr>
        <p:spPr>
          <a:xfrm>
            <a:off x="588263" y="3152001"/>
            <a:ext cx="3316987" cy="553998"/>
          </a:xfrm>
        </p:spPr>
        <p:txBody>
          <a:bodyPr anchor="ctr" anchorCtr="0">
            <a:normAutofit fontScale="90000"/>
          </a:bodyPr>
          <a:lstStyle/>
          <a:p>
            <a:pPr lvl="0"/>
            <a:r>
              <a:rPr lang="en-US" dirty="0"/>
              <a:t>Runners</a:t>
            </a:r>
            <a:br>
              <a:rPr lang="en-US" dirty="0"/>
            </a:br>
            <a:r>
              <a:rPr lang="en-US" dirty="0"/>
              <a:t>&amp;</a:t>
            </a:r>
            <a:br>
              <a:rPr lang="en-US" dirty="0"/>
            </a:br>
            <a:r>
              <a:rPr lang="en-US" dirty="0"/>
              <a:t>Billing</a:t>
            </a:r>
          </a:p>
        </p:txBody>
      </p:sp>
      <p:cxnSp>
        <p:nvCxnSpPr>
          <p:cNvPr id="6" name="Straight Connector 5">
            <a:extLst>
              <a:ext uri="{FF2B5EF4-FFF2-40B4-BE49-F238E27FC236}">
                <a16:creationId xmlns:a16="http://schemas.microsoft.com/office/drawing/2014/main" id="{52C2474D-D6AA-4C0D-AFF4-5819065C8AE5}"/>
              </a:ext>
            </a:extLst>
          </p:cNvPr>
          <p:cNvCxnSpPr>
            <a:cxnSpLocks/>
          </p:cNvCxnSpPr>
          <p:nvPr/>
        </p:nvCxnSpPr>
        <p:spPr>
          <a:xfrm>
            <a:off x="2503550" y="1645846"/>
            <a:ext cx="0" cy="3566308"/>
          </a:xfrm>
          <a:prstGeom prst="line">
            <a:avLst/>
          </a:prstGeom>
          <a:ln w="44450">
            <a:gradFill>
              <a:gsLst>
                <a:gs pos="0">
                  <a:schemeClr val="accent4"/>
                </a:gs>
                <a:gs pos="60000">
                  <a:schemeClr val="accent3"/>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863D9A91-5A5F-4C6F-9A3A-D2AB11F50B5A}"/>
              </a:ext>
            </a:extLst>
          </p:cNvPr>
          <p:cNvSpPr/>
          <p:nvPr/>
        </p:nvSpPr>
        <p:spPr>
          <a:xfrm>
            <a:off x="3113506" y="482722"/>
            <a:ext cx="7111149" cy="523220"/>
          </a:xfrm>
          <a:prstGeom prst="rect">
            <a:avLst/>
          </a:prstGeom>
        </p:spPr>
        <p:txBody>
          <a:bodyPr wrap="square">
            <a:spAutoFit/>
          </a:bodyPr>
          <a:lstStyle/>
          <a:p>
            <a:r>
              <a:rPr lang="en-US" sz="2800" b="1" dirty="0"/>
              <a:t>Self-hosted</a:t>
            </a:r>
            <a:endParaRPr lang="en-US" sz="2800" dirty="0"/>
          </a:p>
        </p:txBody>
      </p:sp>
      <p:pic>
        <p:nvPicPr>
          <p:cNvPr id="9" name="Imagen 8">
            <a:extLst>
              <a:ext uri="{FF2B5EF4-FFF2-40B4-BE49-F238E27FC236}">
                <a16:creationId xmlns:a16="http://schemas.microsoft.com/office/drawing/2014/main" id="{5AD5E938-E696-4A9D-8EA1-DFB7DDA637D4}"/>
              </a:ext>
            </a:extLst>
          </p:cNvPr>
          <p:cNvPicPr>
            <a:picLocks noChangeAspect="1"/>
          </p:cNvPicPr>
          <p:nvPr/>
        </p:nvPicPr>
        <p:blipFill>
          <a:blip r:embed="rId3"/>
          <a:stretch>
            <a:fillRect/>
          </a:stretch>
        </p:blipFill>
        <p:spPr>
          <a:xfrm>
            <a:off x="3405929" y="3152001"/>
            <a:ext cx="7762534" cy="1682220"/>
          </a:xfrm>
          <a:prstGeom prst="rect">
            <a:avLst/>
          </a:prstGeom>
        </p:spPr>
      </p:pic>
      <p:pic>
        <p:nvPicPr>
          <p:cNvPr id="7" name="Imagen 6">
            <a:extLst>
              <a:ext uri="{FF2B5EF4-FFF2-40B4-BE49-F238E27FC236}">
                <a16:creationId xmlns:a16="http://schemas.microsoft.com/office/drawing/2014/main" id="{EB4C4F31-2BB4-4136-862A-C18E12D5049B}"/>
              </a:ext>
            </a:extLst>
          </p:cNvPr>
          <p:cNvPicPr>
            <a:picLocks noChangeAspect="1"/>
          </p:cNvPicPr>
          <p:nvPr/>
        </p:nvPicPr>
        <p:blipFill>
          <a:blip r:embed="rId4"/>
          <a:stretch>
            <a:fillRect/>
          </a:stretch>
        </p:blipFill>
        <p:spPr>
          <a:xfrm>
            <a:off x="9912096" y="449594"/>
            <a:ext cx="1990343" cy="1990343"/>
          </a:xfrm>
          <a:prstGeom prst="rect">
            <a:avLst/>
          </a:prstGeom>
        </p:spPr>
      </p:pic>
    </p:spTree>
    <p:extLst>
      <p:ext uri="{BB962C8B-B14F-4D97-AF65-F5344CB8AC3E}">
        <p14:creationId xmlns:p14="http://schemas.microsoft.com/office/powerpoint/2010/main" val="13084163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4.79167E-6 0 L -4.79167E-6 0.02569 " pathEditMode="relative" rAng="0" ptsTypes="AA">
                                      <p:cBhvr>
                                        <p:cTn id="9" dur="500" spd="-100000" fill="hold"/>
                                        <p:tgtEl>
                                          <p:spTgt spid="4"/>
                                        </p:tgtEl>
                                        <p:attrNameLst>
                                          <p:attrName>ppt_x</p:attrName>
                                          <p:attrName>ppt_y</p:attrName>
                                        </p:attrNameLst>
                                      </p:cBhvr>
                                      <p:rCtr x="0" y="1273"/>
                                    </p:animMotion>
                                  </p:childTnLst>
                                </p:cTn>
                              </p:par>
                              <p:par>
                                <p:cTn id="10" presetID="16" presetClass="entr" presetSubtype="42"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C5438834-17F0-4535-B9C2-98AFCCBF9C7E}"/>
              </a:ext>
            </a:extLst>
          </p:cNvPr>
          <p:cNvPicPr>
            <a:picLocks noChangeAspect="1"/>
          </p:cNvPicPr>
          <p:nvPr/>
        </p:nvPicPr>
        <p:blipFill>
          <a:blip r:embed="rId4"/>
          <a:stretch>
            <a:fillRect/>
          </a:stretch>
        </p:blipFill>
        <p:spPr>
          <a:xfrm>
            <a:off x="599077" y="2873827"/>
            <a:ext cx="4089449" cy="3688031"/>
          </a:xfrm>
          <a:prstGeom prst="rect">
            <a:avLst/>
          </a:prstGeom>
        </p:spPr>
      </p:pic>
      <p:sp>
        <p:nvSpPr>
          <p:cNvPr id="11" name="Bocadillo: rectángulo con esquinas redondeadas 10">
            <a:extLst>
              <a:ext uri="{FF2B5EF4-FFF2-40B4-BE49-F238E27FC236}">
                <a16:creationId xmlns:a16="http://schemas.microsoft.com/office/drawing/2014/main" id="{9CB79F79-D644-4E29-AD63-66A6280422C0}"/>
              </a:ext>
            </a:extLst>
          </p:cNvPr>
          <p:cNvSpPr/>
          <p:nvPr/>
        </p:nvSpPr>
        <p:spPr bwMode="auto">
          <a:xfrm>
            <a:off x="3966358" y="403760"/>
            <a:ext cx="2743200" cy="2268187"/>
          </a:xfrm>
          <a:prstGeom prst="wedgeRoundRectCallou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3600" dirty="0">
                <a:gradFill>
                  <a:gsLst>
                    <a:gs pos="0">
                      <a:srgbClr val="FFFFFF"/>
                    </a:gs>
                    <a:gs pos="100000">
                      <a:srgbClr val="FFFFFF"/>
                    </a:gs>
                  </a:gsLst>
                  <a:lin ang="5400000" scaled="0"/>
                </a:gradFill>
                <a:ea typeface="Segoe UI" pitchFamily="34" charset="0"/>
                <a:cs typeface="Segoe UI" pitchFamily="34" charset="0"/>
              </a:rPr>
              <a:t>DEMO!</a:t>
            </a:r>
            <a:endParaRPr lang="en-US" sz="36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Imagen 11">
            <a:extLst>
              <a:ext uri="{FF2B5EF4-FFF2-40B4-BE49-F238E27FC236}">
                <a16:creationId xmlns:a16="http://schemas.microsoft.com/office/drawing/2014/main" id="{90BB4A8A-6EA5-4CA3-89FA-E820419B258B}"/>
              </a:ext>
            </a:extLst>
          </p:cNvPr>
          <p:cNvPicPr>
            <a:picLocks noChangeAspect="1"/>
          </p:cNvPicPr>
          <p:nvPr/>
        </p:nvPicPr>
        <p:blipFill>
          <a:blip r:embed="rId5"/>
          <a:stretch>
            <a:fillRect/>
          </a:stretch>
        </p:blipFill>
        <p:spPr>
          <a:xfrm>
            <a:off x="8947569" y="3694913"/>
            <a:ext cx="2667000" cy="2667000"/>
          </a:xfrm>
          <a:prstGeom prst="rect">
            <a:avLst/>
          </a:prstGeom>
        </p:spPr>
      </p:pic>
      <p:pic>
        <p:nvPicPr>
          <p:cNvPr id="2" name="Imagen 1">
            <a:extLst>
              <a:ext uri="{FF2B5EF4-FFF2-40B4-BE49-F238E27FC236}">
                <a16:creationId xmlns:a16="http://schemas.microsoft.com/office/drawing/2014/main" id="{A86DE770-10CF-457D-AFE7-249A11F59ABD}"/>
              </a:ext>
            </a:extLst>
          </p:cNvPr>
          <p:cNvPicPr>
            <a:picLocks noChangeAspect="1"/>
          </p:cNvPicPr>
          <p:nvPr/>
        </p:nvPicPr>
        <p:blipFill>
          <a:blip r:embed="rId6"/>
          <a:stretch>
            <a:fillRect/>
          </a:stretch>
        </p:blipFill>
        <p:spPr>
          <a:xfrm>
            <a:off x="7254094" y="319053"/>
            <a:ext cx="4688524" cy="2352894"/>
          </a:xfrm>
          <a:prstGeom prst="rect">
            <a:avLst/>
          </a:prstGeom>
        </p:spPr>
      </p:pic>
    </p:spTree>
    <p:custDataLst>
      <p:tags r:id="rId1"/>
    </p:custDataLst>
    <p:extLst>
      <p:ext uri="{BB962C8B-B14F-4D97-AF65-F5344CB8AC3E}">
        <p14:creationId xmlns:p14="http://schemas.microsoft.com/office/powerpoint/2010/main" val="165426188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C5438834-17F0-4535-B9C2-98AFCCBF9C7E}"/>
              </a:ext>
            </a:extLst>
          </p:cNvPr>
          <p:cNvPicPr>
            <a:picLocks noChangeAspect="1"/>
          </p:cNvPicPr>
          <p:nvPr/>
        </p:nvPicPr>
        <p:blipFill>
          <a:blip r:embed="rId4"/>
          <a:stretch>
            <a:fillRect/>
          </a:stretch>
        </p:blipFill>
        <p:spPr>
          <a:xfrm>
            <a:off x="599077" y="2873827"/>
            <a:ext cx="4089449" cy="3688031"/>
          </a:xfrm>
          <a:prstGeom prst="rect">
            <a:avLst/>
          </a:prstGeom>
        </p:spPr>
      </p:pic>
      <p:sp>
        <p:nvSpPr>
          <p:cNvPr id="11" name="Bocadillo: rectángulo con esquinas redondeadas 10">
            <a:extLst>
              <a:ext uri="{FF2B5EF4-FFF2-40B4-BE49-F238E27FC236}">
                <a16:creationId xmlns:a16="http://schemas.microsoft.com/office/drawing/2014/main" id="{9CB79F79-D644-4E29-AD63-66A6280422C0}"/>
              </a:ext>
            </a:extLst>
          </p:cNvPr>
          <p:cNvSpPr/>
          <p:nvPr/>
        </p:nvSpPr>
        <p:spPr bwMode="auto">
          <a:xfrm>
            <a:off x="2914650" y="403760"/>
            <a:ext cx="3794908" cy="2268187"/>
          </a:xfrm>
          <a:prstGeom prst="wedgeRoundRectCallou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s-ES" sz="3600" dirty="0" err="1">
                <a:gradFill>
                  <a:gsLst>
                    <a:gs pos="0">
                      <a:srgbClr val="FFFFFF"/>
                    </a:gs>
                    <a:gs pos="100000">
                      <a:srgbClr val="FFFFFF"/>
                    </a:gs>
                  </a:gsLst>
                  <a:lin ang="5400000" scaled="0"/>
                </a:gradFill>
                <a:ea typeface="Segoe UI" pitchFamily="34" charset="0"/>
                <a:cs typeface="Segoe UI" pitchFamily="34" charset="0"/>
              </a:rPr>
              <a:t>What</a:t>
            </a:r>
            <a:r>
              <a:rPr lang="es-ES" sz="3600" dirty="0">
                <a:gradFill>
                  <a:gsLst>
                    <a:gs pos="0">
                      <a:srgbClr val="FFFFFF"/>
                    </a:gs>
                    <a:gs pos="100000">
                      <a:srgbClr val="FFFFFF"/>
                    </a:gs>
                  </a:gsLst>
                  <a:lin ang="5400000" scaled="0"/>
                </a:gradFill>
                <a:ea typeface="Segoe UI" pitchFamily="34" charset="0"/>
                <a:cs typeface="Segoe UI" pitchFamily="34" charset="0"/>
              </a:rPr>
              <a:t> </a:t>
            </a:r>
            <a:r>
              <a:rPr lang="es-ES" sz="3600" dirty="0" err="1">
                <a:gradFill>
                  <a:gsLst>
                    <a:gs pos="0">
                      <a:srgbClr val="FFFFFF"/>
                    </a:gs>
                    <a:gs pos="100000">
                      <a:srgbClr val="FFFFFF"/>
                    </a:gs>
                  </a:gsLst>
                  <a:lin ang="5400000" scaled="0"/>
                </a:gradFill>
                <a:ea typeface="Segoe UI" pitchFamily="34" charset="0"/>
                <a:cs typeface="Segoe UI" pitchFamily="34" charset="0"/>
              </a:rPr>
              <a:t>about</a:t>
            </a:r>
            <a:r>
              <a:rPr lang="es-ES" sz="3600" dirty="0">
                <a:gradFill>
                  <a:gsLst>
                    <a:gs pos="0">
                      <a:srgbClr val="FFFFFF"/>
                    </a:gs>
                    <a:gs pos="100000">
                      <a:srgbClr val="FFFFFF"/>
                    </a:gs>
                  </a:gsLst>
                  <a:lin ang="5400000" scaled="0"/>
                </a:gradFill>
                <a:ea typeface="Segoe UI" pitchFamily="34" charset="0"/>
                <a:cs typeface="Segoe UI" pitchFamily="34" charset="0"/>
              </a:rPr>
              <a:t> </a:t>
            </a:r>
            <a:r>
              <a:rPr lang="es-ES" sz="3600" dirty="0" err="1">
                <a:gradFill>
                  <a:gsLst>
                    <a:gs pos="0">
                      <a:srgbClr val="FFFFFF"/>
                    </a:gs>
                    <a:gs pos="100000">
                      <a:srgbClr val="FFFFFF"/>
                    </a:gs>
                  </a:gsLst>
                  <a:lin ang="5400000" scaled="0"/>
                </a:gradFill>
                <a:ea typeface="Segoe UI" pitchFamily="34" charset="0"/>
                <a:cs typeface="Segoe UI" pitchFamily="34" charset="0"/>
              </a:rPr>
              <a:t>microservices</a:t>
            </a:r>
            <a:r>
              <a:rPr lang="es-ES" sz="3600" dirty="0">
                <a:gradFill>
                  <a:gsLst>
                    <a:gs pos="0">
                      <a:srgbClr val="FFFFFF"/>
                    </a:gs>
                    <a:gs pos="100000">
                      <a:srgbClr val="FFFFFF"/>
                    </a:gs>
                  </a:gsLst>
                  <a:lin ang="5400000" scaled="0"/>
                </a:gradFill>
                <a:ea typeface="Segoe UI" pitchFamily="34" charset="0"/>
                <a:cs typeface="Segoe UI" pitchFamily="34" charset="0"/>
              </a:rPr>
              <a:t>?</a:t>
            </a:r>
            <a:endParaRPr lang="en-US" sz="36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Imagen 3">
            <a:extLst>
              <a:ext uri="{FF2B5EF4-FFF2-40B4-BE49-F238E27FC236}">
                <a16:creationId xmlns:a16="http://schemas.microsoft.com/office/drawing/2014/main" id="{E1813423-A055-478B-AE09-6BC92216C2E1}"/>
              </a:ext>
            </a:extLst>
          </p:cNvPr>
          <p:cNvPicPr>
            <a:picLocks noChangeAspect="1"/>
          </p:cNvPicPr>
          <p:nvPr/>
        </p:nvPicPr>
        <p:blipFill>
          <a:blip r:embed="rId5"/>
          <a:stretch>
            <a:fillRect/>
          </a:stretch>
        </p:blipFill>
        <p:spPr>
          <a:xfrm>
            <a:off x="7316433" y="1817370"/>
            <a:ext cx="4548859" cy="4375309"/>
          </a:xfrm>
          <a:prstGeom prst="rect">
            <a:avLst/>
          </a:prstGeom>
        </p:spPr>
      </p:pic>
    </p:spTree>
    <p:custDataLst>
      <p:tags r:id="rId1"/>
    </p:custDataLst>
    <p:extLst>
      <p:ext uri="{BB962C8B-B14F-4D97-AF65-F5344CB8AC3E}">
        <p14:creationId xmlns:p14="http://schemas.microsoft.com/office/powerpoint/2010/main" val="400777770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84B9158-46A2-492B-8207-6C2C463B41F8}"/>
              </a:ext>
            </a:extLst>
          </p:cNvPr>
          <p:cNvPicPr>
            <a:picLocks noChangeAspect="1"/>
          </p:cNvPicPr>
          <p:nvPr/>
        </p:nvPicPr>
        <p:blipFill>
          <a:blip r:embed="rId4"/>
          <a:stretch>
            <a:fillRect/>
          </a:stretch>
        </p:blipFill>
        <p:spPr>
          <a:xfrm>
            <a:off x="961108" y="1067889"/>
            <a:ext cx="9951079" cy="4722222"/>
          </a:xfrm>
          <a:prstGeom prst="rect">
            <a:avLst/>
          </a:prstGeom>
        </p:spPr>
      </p:pic>
    </p:spTree>
    <p:custDataLst>
      <p:tags r:id="rId1"/>
    </p:custDataLst>
    <p:extLst>
      <p:ext uri="{BB962C8B-B14F-4D97-AF65-F5344CB8AC3E}">
        <p14:creationId xmlns:p14="http://schemas.microsoft.com/office/powerpoint/2010/main" val="70508799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32A269-F952-4A03-831E-0C4A6E9D5794}"/>
              </a:ext>
            </a:extLst>
          </p:cNvPr>
          <p:cNvSpPr/>
          <p:nvPr/>
        </p:nvSpPr>
        <p:spPr>
          <a:xfrm>
            <a:off x="4356101" y="0"/>
            <a:ext cx="7835900" cy="6858000"/>
          </a:xfrm>
          <a:prstGeom prst="rect">
            <a:avLst/>
          </a:prstGeom>
          <a:solidFill>
            <a:srgbClr val="DDE7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4" name="Text Placeholder 2">
            <a:extLst>
              <a:ext uri="{FF2B5EF4-FFF2-40B4-BE49-F238E27FC236}">
                <a16:creationId xmlns:a16="http://schemas.microsoft.com/office/drawing/2014/main" id="{0B4142CF-031C-4A88-AAE8-8E0846C21AEE}"/>
              </a:ext>
            </a:extLst>
          </p:cNvPr>
          <p:cNvSpPr txBox="1">
            <a:spLocks/>
          </p:cNvSpPr>
          <p:nvPr/>
        </p:nvSpPr>
        <p:spPr>
          <a:xfrm>
            <a:off x="593725" y="5059363"/>
            <a:ext cx="2244725" cy="21544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https://dapr.io</a:t>
            </a:r>
          </a:p>
        </p:txBody>
      </p:sp>
      <p:sp>
        <p:nvSpPr>
          <p:cNvPr id="5" name="Text Placeholder 2">
            <a:extLst>
              <a:ext uri="{FF2B5EF4-FFF2-40B4-BE49-F238E27FC236}">
                <a16:creationId xmlns:a16="http://schemas.microsoft.com/office/drawing/2014/main" id="{3608D6CE-55B7-4AE7-872E-81AF43DD76C0}"/>
              </a:ext>
            </a:extLst>
          </p:cNvPr>
          <p:cNvSpPr txBox="1">
            <a:spLocks/>
          </p:cNvSpPr>
          <p:nvPr/>
        </p:nvSpPr>
        <p:spPr>
          <a:xfrm>
            <a:off x="593725" y="3221038"/>
            <a:ext cx="3073400"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a:latin typeface="+mj-lt"/>
              </a:rPr>
              <a:t>Distributed Application Runtime</a:t>
            </a:r>
          </a:p>
        </p:txBody>
      </p:sp>
      <p:pic>
        <p:nvPicPr>
          <p:cNvPr id="6" name="Graphic 5">
            <a:extLst>
              <a:ext uri="{FF2B5EF4-FFF2-40B4-BE49-F238E27FC236}">
                <a16:creationId xmlns:a16="http://schemas.microsoft.com/office/drawing/2014/main" id="{63EEF73B-30C0-4702-8393-EAD0199A917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509016" y="1506855"/>
            <a:ext cx="1967706" cy="1532404"/>
          </a:xfrm>
          <a:prstGeom prst="rect">
            <a:avLst/>
          </a:prstGeom>
        </p:spPr>
      </p:pic>
      <p:sp>
        <p:nvSpPr>
          <p:cNvPr id="7" name="Text Placeholder 2">
            <a:extLst>
              <a:ext uri="{FF2B5EF4-FFF2-40B4-BE49-F238E27FC236}">
                <a16:creationId xmlns:a16="http://schemas.microsoft.com/office/drawing/2014/main" id="{BA1CE093-A244-47A5-859E-FB321A748F76}"/>
              </a:ext>
            </a:extLst>
          </p:cNvPr>
          <p:cNvSpPr txBox="1">
            <a:spLocks/>
          </p:cNvSpPr>
          <p:nvPr/>
        </p:nvSpPr>
        <p:spPr>
          <a:xfrm>
            <a:off x="593725" y="3925888"/>
            <a:ext cx="3651704"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a:t>Portable, event-driven, runtime for building distributed applications across cloud and edge</a:t>
            </a:r>
          </a:p>
        </p:txBody>
      </p:sp>
      <p:pic>
        <p:nvPicPr>
          <p:cNvPr id="8" name="Picture 7">
            <a:extLst>
              <a:ext uri="{FF2B5EF4-FFF2-40B4-BE49-F238E27FC236}">
                <a16:creationId xmlns:a16="http://schemas.microsoft.com/office/drawing/2014/main" id="{2A69F5FC-6A25-4E4D-88E1-4E632D6859DA}"/>
              </a:ext>
            </a:extLst>
          </p:cNvPr>
          <p:cNvPicPr>
            <a:picLocks noChangeAspect="1"/>
          </p:cNvPicPr>
          <p:nvPr/>
        </p:nvPicPr>
        <p:blipFill rotWithShape="1">
          <a:blip r:embed="rId5"/>
          <a:srcRect t="1" r="11659" b="373"/>
          <a:stretch/>
        </p:blipFill>
        <p:spPr>
          <a:xfrm>
            <a:off x="4791474" y="882220"/>
            <a:ext cx="6965155" cy="50935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1019859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8A0076-B511-4F29-AD91-8905B110220B}"/>
              </a:ext>
            </a:extLst>
          </p:cNvPr>
          <p:cNvPicPr>
            <a:picLocks noChangeAspect="1"/>
          </p:cNvPicPr>
          <p:nvPr/>
        </p:nvPicPr>
        <p:blipFill>
          <a:blip r:embed="rId2"/>
          <a:stretch>
            <a:fillRect/>
          </a:stretch>
        </p:blipFill>
        <p:spPr>
          <a:xfrm>
            <a:off x="385377" y="5264019"/>
            <a:ext cx="5632739" cy="1085906"/>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E1C15DA8-26B7-46D3-85CF-D62C77FCDC9E}"/>
              </a:ext>
            </a:extLst>
          </p:cNvPr>
          <p:cNvPicPr>
            <a:picLocks noChangeAspect="1"/>
          </p:cNvPicPr>
          <p:nvPr/>
        </p:nvPicPr>
        <p:blipFill>
          <a:blip r:embed="rId3"/>
          <a:stretch>
            <a:fillRect/>
          </a:stretch>
        </p:blipFill>
        <p:spPr>
          <a:xfrm>
            <a:off x="3164001" y="4163937"/>
            <a:ext cx="5505733" cy="736638"/>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2D00AEF5-56F5-4A78-98EC-8E81A52B6297}"/>
              </a:ext>
            </a:extLst>
          </p:cNvPr>
          <p:cNvPicPr>
            <a:picLocks noChangeAspect="1"/>
          </p:cNvPicPr>
          <p:nvPr/>
        </p:nvPicPr>
        <p:blipFill>
          <a:blip r:embed="rId4"/>
          <a:stretch>
            <a:fillRect/>
          </a:stretch>
        </p:blipFill>
        <p:spPr>
          <a:xfrm>
            <a:off x="366682" y="2917797"/>
            <a:ext cx="5550185" cy="1022403"/>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53C1AA85-1184-444F-B3F6-0FAB5759A0E6}"/>
              </a:ext>
            </a:extLst>
          </p:cNvPr>
          <p:cNvPicPr>
            <a:picLocks noChangeAspect="1"/>
          </p:cNvPicPr>
          <p:nvPr/>
        </p:nvPicPr>
        <p:blipFill>
          <a:blip r:embed="rId5"/>
          <a:stretch>
            <a:fillRect/>
          </a:stretch>
        </p:blipFill>
        <p:spPr>
          <a:xfrm>
            <a:off x="6408355" y="2968601"/>
            <a:ext cx="5600988" cy="920797"/>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BF8C62F0-1AA1-4FBA-A974-7CCC22926482}"/>
              </a:ext>
            </a:extLst>
          </p:cNvPr>
          <p:cNvPicPr>
            <a:picLocks noChangeAspect="1"/>
          </p:cNvPicPr>
          <p:nvPr/>
        </p:nvPicPr>
        <p:blipFill>
          <a:blip r:embed="rId6"/>
          <a:stretch>
            <a:fillRect/>
          </a:stretch>
        </p:blipFill>
        <p:spPr>
          <a:xfrm>
            <a:off x="6452808" y="5175114"/>
            <a:ext cx="5512083" cy="1263715"/>
          </a:xfrm>
          <a:prstGeom prst="rect">
            <a:avLst/>
          </a:prstGeom>
          <a:ln>
            <a:noFill/>
          </a:ln>
          <a:effectLst>
            <a:outerShdw blurRad="190500" algn="tl" rotWithShape="0">
              <a:srgbClr val="000000">
                <a:alpha val="70000"/>
              </a:srgbClr>
            </a:outerShdw>
          </a:effectLst>
        </p:spPr>
      </p:pic>
      <p:sp>
        <p:nvSpPr>
          <p:cNvPr id="12" name="TextBox 11">
            <a:extLst>
              <a:ext uri="{FF2B5EF4-FFF2-40B4-BE49-F238E27FC236}">
                <a16:creationId xmlns:a16="http://schemas.microsoft.com/office/drawing/2014/main" id="{264F06BD-4D5C-40EE-8A4B-AA69568194CD}"/>
              </a:ext>
            </a:extLst>
          </p:cNvPr>
          <p:cNvSpPr txBox="1"/>
          <p:nvPr/>
        </p:nvSpPr>
        <p:spPr>
          <a:xfrm>
            <a:off x="4085507" y="846072"/>
            <a:ext cx="3572752" cy="1323439"/>
          </a:xfrm>
          <a:prstGeom prst="rect">
            <a:avLst/>
          </a:prstGeom>
          <a:noFill/>
        </p:spPr>
        <p:txBody>
          <a:bodyPr wrap="square" lIns="0" tIns="0" rIns="0" bIns="0" rtlCol="0">
            <a:spAutoFit/>
          </a:bodyPr>
          <a:lstStyle/>
          <a:p>
            <a:pPr algn="ctr">
              <a:spcAft>
                <a:spcPts val="1200"/>
              </a:spcAft>
            </a:pPr>
            <a:r>
              <a:rPr lang="en-US" sz="1400" b="1">
                <a:gradFill>
                  <a:gsLst>
                    <a:gs pos="2917">
                      <a:schemeClr val="tx1"/>
                    </a:gs>
                    <a:gs pos="30000">
                      <a:schemeClr val="tx1"/>
                    </a:gs>
                  </a:gsLst>
                  <a:lin ang="5400000" scaled="0"/>
                </a:gradFill>
              </a:rPr>
              <a:t>54 External Contributors</a:t>
            </a:r>
          </a:p>
          <a:p>
            <a:pPr algn="ctr">
              <a:spcAft>
                <a:spcPts val="1200"/>
              </a:spcAft>
            </a:pPr>
            <a:r>
              <a:rPr lang="en-US" sz="1400" b="1">
                <a:gradFill>
                  <a:gsLst>
                    <a:gs pos="2917">
                      <a:schemeClr val="tx1"/>
                    </a:gs>
                    <a:gs pos="30000">
                      <a:schemeClr val="tx1"/>
                    </a:gs>
                  </a:gsLst>
                  <a:lin ang="5400000" scaled="0"/>
                </a:gradFill>
              </a:rPr>
              <a:t>28 new components added since launch</a:t>
            </a:r>
          </a:p>
          <a:p>
            <a:pPr algn="ctr">
              <a:spcAft>
                <a:spcPts val="1200"/>
              </a:spcAft>
            </a:pPr>
            <a:r>
              <a:rPr lang="en-US" sz="1400" b="1">
                <a:gradFill>
                  <a:gsLst>
                    <a:gs pos="2917">
                      <a:schemeClr val="tx1"/>
                    </a:gs>
                    <a:gs pos="30000">
                      <a:schemeClr val="tx1"/>
                    </a:gs>
                  </a:gsLst>
                  <a:lin ang="5400000" scaled="0"/>
                </a:gradFill>
              </a:rPr>
              <a:t>5.7k GitHub stars in under 5 months</a:t>
            </a:r>
          </a:p>
          <a:p>
            <a:pPr algn="ctr">
              <a:spcAft>
                <a:spcPts val="1200"/>
              </a:spcAft>
            </a:pPr>
            <a:r>
              <a:rPr lang="en-US" sz="1400" b="1">
                <a:gradFill>
                  <a:gsLst>
                    <a:gs pos="2917">
                      <a:schemeClr val="tx1"/>
                    </a:gs>
                    <a:gs pos="30000">
                      <a:schemeClr val="tx1"/>
                    </a:gs>
                  </a:gsLst>
                  <a:lin ang="5400000" scaled="0"/>
                </a:gradFill>
              </a:rPr>
              <a:t>Community call every 2 weeks</a:t>
            </a:r>
          </a:p>
        </p:txBody>
      </p:sp>
      <p:grpSp>
        <p:nvGrpSpPr>
          <p:cNvPr id="13" name="Group 12">
            <a:extLst>
              <a:ext uri="{FF2B5EF4-FFF2-40B4-BE49-F238E27FC236}">
                <a16:creationId xmlns:a16="http://schemas.microsoft.com/office/drawing/2014/main" id="{9D603C65-BDA3-4B24-B7FF-66438107B11A}"/>
              </a:ext>
            </a:extLst>
          </p:cNvPr>
          <p:cNvGrpSpPr/>
          <p:nvPr/>
        </p:nvGrpSpPr>
        <p:grpSpPr>
          <a:xfrm>
            <a:off x="2400731" y="184314"/>
            <a:ext cx="6619574" cy="580679"/>
            <a:chOff x="6318250" y="1242536"/>
            <a:chExt cx="6619574" cy="580679"/>
          </a:xfrm>
        </p:grpSpPr>
        <p:sp>
          <p:nvSpPr>
            <p:cNvPr id="14" name="TextBox 13">
              <a:extLst>
                <a:ext uri="{FF2B5EF4-FFF2-40B4-BE49-F238E27FC236}">
                  <a16:creationId xmlns:a16="http://schemas.microsoft.com/office/drawing/2014/main" id="{1307E118-DE83-4F81-BBD3-EE2F7AFEBF57}"/>
                </a:ext>
              </a:extLst>
            </p:cNvPr>
            <p:cNvSpPr txBox="1"/>
            <p:nvPr/>
          </p:nvSpPr>
          <p:spPr>
            <a:xfrm>
              <a:off x="8146448" y="1353281"/>
              <a:ext cx="4791376" cy="307777"/>
            </a:xfrm>
            <a:prstGeom prst="rect">
              <a:avLst/>
            </a:prstGeom>
            <a:noFill/>
          </p:spPr>
          <p:txBody>
            <a:bodyPr wrap="none" lIns="0" tIns="0" rIns="0" bIns="0" rtlCol="0">
              <a:spAutoFit/>
            </a:bodyPr>
            <a:lstStyle/>
            <a:p>
              <a:r>
                <a:rPr lang="en-US" sz="2000">
                  <a:hlinkClick r:id="rId7"/>
                </a:rPr>
                <a:t>https://github.com/dapr/dapr#community</a:t>
              </a:r>
              <a:endParaRPr lang="en-US" sz="2000">
                <a:solidFill>
                  <a:schemeClr val="accent1"/>
                </a:solidFill>
              </a:endParaRPr>
            </a:p>
          </p:txBody>
        </p:sp>
        <p:pic>
          <p:nvPicPr>
            <p:cNvPr id="15" name="Picture 2" descr="See the source image">
              <a:extLst>
                <a:ext uri="{FF2B5EF4-FFF2-40B4-BE49-F238E27FC236}">
                  <a16:creationId xmlns:a16="http://schemas.microsoft.com/office/drawing/2014/main" id="{BB24AE69-B3BD-421B-8F91-BC3DD9E5E5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38191" y="1242536"/>
              <a:ext cx="1499897" cy="555962"/>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903F4E34-DE16-4A2B-A1FA-015A1230DBA7}"/>
                </a:ext>
              </a:extLst>
            </p:cNvPr>
            <p:cNvCxnSpPr>
              <a:cxnSpLocks/>
            </p:cNvCxnSpPr>
            <p:nvPr/>
          </p:nvCxnSpPr>
          <p:spPr>
            <a:xfrm>
              <a:off x="6318250" y="1823215"/>
              <a:ext cx="6619574"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5A582D6-E067-4F28-A74E-C62E1FA57762}"/>
                </a:ext>
              </a:extLst>
            </p:cNvPr>
            <p:cNvCxnSpPr>
              <a:cxnSpLocks/>
            </p:cNvCxnSpPr>
            <p:nvPr/>
          </p:nvCxnSpPr>
          <p:spPr>
            <a:xfrm flipV="1">
              <a:off x="7886000" y="1294800"/>
              <a:ext cx="0" cy="424739"/>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2930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nodeType="withEffect">
                                  <p:stCondLst>
                                    <p:cond delay="100"/>
                                  </p:stCondLst>
                                  <p:childTnLst>
                                    <p:animMotion origin="layout" path="M 6.25E-7 -2.96296E-6 L 6.25E-7 0.03773 " pathEditMode="relative" rAng="0" ptsTypes="AA">
                                      <p:cBhvr>
                                        <p:cTn id="9" dur="750" spd="-100000" fill="hold"/>
                                        <p:tgtEl>
                                          <p:spTgt spid="13"/>
                                        </p:tgtEl>
                                        <p:attrNameLst>
                                          <p:attrName>ppt_x</p:attrName>
                                          <p:attrName>ppt_y</p:attrName>
                                        </p:attrNameLst>
                                      </p:cBhvr>
                                      <p:rCtr x="0" y="1875"/>
                                    </p:animMotion>
                                  </p:childTnLst>
                                </p:cTn>
                              </p:par>
                              <p:par>
                                <p:cTn id="10" presetID="10" presetClass="entr" presetSubtype="0" fill="hold" grpId="0" nodeType="withEffect">
                                  <p:stCondLst>
                                    <p:cond delay="1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100"/>
                                  </p:stCondLst>
                                  <p:childTnLst>
                                    <p:animMotion origin="layout" path="M -6.25E-7 2.59259E-6 L -6.25E-7 0.03773 " pathEditMode="relative" rAng="0" ptsTypes="AA">
                                      <p:cBhvr>
                                        <p:cTn id="14" dur="750" spd="-100000" fill="hold"/>
                                        <p:tgtEl>
                                          <p:spTgt spid="12"/>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phic 17" descr="City">
            <a:extLst>
              <a:ext uri="{FF2B5EF4-FFF2-40B4-BE49-F238E27FC236}">
                <a16:creationId xmlns:a16="http://schemas.microsoft.com/office/drawing/2014/main" id="{0DD33A39-009D-4D3B-B8DE-F7FAFD56C7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83098" y="4693323"/>
            <a:ext cx="914400" cy="914400"/>
          </a:xfrm>
          <a:prstGeom prst="rect">
            <a:avLst/>
          </a:prstGeom>
        </p:spPr>
      </p:pic>
      <p:sp>
        <p:nvSpPr>
          <p:cNvPr id="2" name="Title 1">
            <a:extLst>
              <a:ext uri="{FF2B5EF4-FFF2-40B4-BE49-F238E27FC236}">
                <a16:creationId xmlns:a16="http://schemas.microsoft.com/office/drawing/2014/main" id="{077067AC-2335-44BD-A7E3-F50EE0F3A36A}"/>
              </a:ext>
            </a:extLst>
          </p:cNvPr>
          <p:cNvSpPr>
            <a:spLocks noGrp="1"/>
          </p:cNvSpPr>
          <p:nvPr>
            <p:ph type="title"/>
          </p:nvPr>
        </p:nvSpPr>
        <p:spPr/>
        <p:txBody>
          <a:bodyPr/>
          <a:lstStyle/>
          <a:p>
            <a:r>
              <a:rPr lang="en-US" dirty="0" err="1"/>
              <a:t>Dapr</a:t>
            </a:r>
            <a:r>
              <a:rPr lang="en-US" dirty="0"/>
              <a:t> Goals</a:t>
            </a:r>
          </a:p>
        </p:txBody>
      </p:sp>
      <p:sp>
        <p:nvSpPr>
          <p:cNvPr id="4" name="TextBox 3">
            <a:extLst>
              <a:ext uri="{FF2B5EF4-FFF2-40B4-BE49-F238E27FC236}">
                <a16:creationId xmlns:a16="http://schemas.microsoft.com/office/drawing/2014/main" id="{553937B1-B76D-4FF5-8A8F-065F5F36759B}"/>
              </a:ext>
            </a:extLst>
          </p:cNvPr>
          <p:cNvSpPr txBox="1"/>
          <p:nvPr/>
        </p:nvSpPr>
        <p:spPr>
          <a:xfrm>
            <a:off x="851911" y="2809725"/>
            <a:ext cx="1776128"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Best-Practices</a:t>
            </a:r>
          </a:p>
          <a:p>
            <a:pPr algn="ctr"/>
            <a:r>
              <a:rPr lang="en-US" sz="2000">
                <a:gradFill>
                  <a:gsLst>
                    <a:gs pos="2917">
                      <a:schemeClr val="tx1"/>
                    </a:gs>
                    <a:gs pos="30000">
                      <a:schemeClr val="tx1"/>
                    </a:gs>
                  </a:gsLst>
                  <a:lin ang="5400000" scaled="0"/>
                </a:gradFill>
                <a:latin typeface="+mj-lt"/>
              </a:rPr>
              <a:t>Building Blocks</a:t>
            </a:r>
          </a:p>
        </p:txBody>
      </p:sp>
      <p:sp>
        <p:nvSpPr>
          <p:cNvPr id="5" name="TextBox 4">
            <a:extLst>
              <a:ext uri="{FF2B5EF4-FFF2-40B4-BE49-F238E27FC236}">
                <a16:creationId xmlns:a16="http://schemas.microsoft.com/office/drawing/2014/main" id="{3531950B-44E2-4862-9AD9-28A992E0F17F}"/>
              </a:ext>
            </a:extLst>
          </p:cNvPr>
          <p:cNvSpPr txBox="1"/>
          <p:nvPr/>
        </p:nvSpPr>
        <p:spPr>
          <a:xfrm>
            <a:off x="3690883" y="2809725"/>
            <a:ext cx="1657505"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Any Language</a:t>
            </a:r>
          </a:p>
          <a:p>
            <a:pPr algn="ctr"/>
            <a:r>
              <a:rPr lang="en-US" sz="2000">
                <a:gradFill>
                  <a:gsLst>
                    <a:gs pos="2917">
                      <a:schemeClr val="tx1"/>
                    </a:gs>
                    <a:gs pos="30000">
                      <a:schemeClr val="tx1"/>
                    </a:gs>
                  </a:gsLst>
                  <a:lin ang="5400000" scaled="0"/>
                </a:gradFill>
                <a:latin typeface="+mj-lt"/>
              </a:rPr>
              <a:t>or Framework</a:t>
            </a:r>
          </a:p>
        </p:txBody>
      </p:sp>
      <p:sp>
        <p:nvSpPr>
          <p:cNvPr id="6" name="TextBox 5">
            <a:extLst>
              <a:ext uri="{FF2B5EF4-FFF2-40B4-BE49-F238E27FC236}">
                <a16:creationId xmlns:a16="http://schemas.microsoft.com/office/drawing/2014/main" id="{78DC7F6D-1BBF-451F-9CB5-EF4F909A8FF3}"/>
              </a:ext>
            </a:extLst>
          </p:cNvPr>
          <p:cNvSpPr txBox="1"/>
          <p:nvPr/>
        </p:nvSpPr>
        <p:spPr>
          <a:xfrm>
            <a:off x="6411232" y="2809724"/>
            <a:ext cx="2186111"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Community Driven</a:t>
            </a:r>
          </a:p>
          <a:p>
            <a:pPr algn="ctr"/>
            <a:r>
              <a:rPr lang="en-US" sz="2000">
                <a:gradFill>
                  <a:gsLst>
                    <a:gs pos="2917">
                      <a:schemeClr val="tx1"/>
                    </a:gs>
                    <a:gs pos="30000">
                      <a:schemeClr val="tx1"/>
                    </a:gs>
                  </a:gsLst>
                  <a:lin ang="5400000" scaled="0"/>
                </a:gradFill>
                <a:latin typeface="+mj-lt"/>
              </a:rPr>
              <a:t>Vendor Neutral</a:t>
            </a:r>
          </a:p>
        </p:txBody>
      </p:sp>
      <p:sp>
        <p:nvSpPr>
          <p:cNvPr id="7" name="TextBox 6">
            <a:extLst>
              <a:ext uri="{FF2B5EF4-FFF2-40B4-BE49-F238E27FC236}">
                <a16:creationId xmlns:a16="http://schemas.microsoft.com/office/drawing/2014/main" id="{EC4F92B1-BB61-490C-8699-F90D45CAE94F}"/>
              </a:ext>
            </a:extLst>
          </p:cNvPr>
          <p:cNvSpPr txBox="1"/>
          <p:nvPr/>
        </p:nvSpPr>
        <p:spPr>
          <a:xfrm>
            <a:off x="9660188" y="2963611"/>
            <a:ext cx="1950855" cy="307777"/>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Adopt Standards</a:t>
            </a:r>
          </a:p>
        </p:txBody>
      </p:sp>
      <p:sp>
        <p:nvSpPr>
          <p:cNvPr id="8" name="TextBox 7">
            <a:extLst>
              <a:ext uri="{FF2B5EF4-FFF2-40B4-BE49-F238E27FC236}">
                <a16:creationId xmlns:a16="http://schemas.microsoft.com/office/drawing/2014/main" id="{FE993EED-47F2-4E32-A059-5CAFD0979053}"/>
              </a:ext>
            </a:extLst>
          </p:cNvPr>
          <p:cNvSpPr txBox="1"/>
          <p:nvPr/>
        </p:nvSpPr>
        <p:spPr>
          <a:xfrm>
            <a:off x="1054037" y="5593829"/>
            <a:ext cx="2398542"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Consistent, Portable,</a:t>
            </a:r>
          </a:p>
          <a:p>
            <a:pPr algn="ctr"/>
            <a:r>
              <a:rPr lang="en-US" sz="2000">
                <a:gradFill>
                  <a:gsLst>
                    <a:gs pos="2917">
                      <a:schemeClr val="tx1"/>
                    </a:gs>
                    <a:gs pos="30000">
                      <a:schemeClr val="tx1"/>
                    </a:gs>
                  </a:gsLst>
                  <a:lin ang="5400000" scaled="0"/>
                </a:gradFill>
                <a:latin typeface="+mj-lt"/>
              </a:rPr>
              <a:t>Open APIs</a:t>
            </a:r>
          </a:p>
        </p:txBody>
      </p:sp>
      <p:sp>
        <p:nvSpPr>
          <p:cNvPr id="9" name="TextBox 8">
            <a:extLst>
              <a:ext uri="{FF2B5EF4-FFF2-40B4-BE49-F238E27FC236}">
                <a16:creationId xmlns:a16="http://schemas.microsoft.com/office/drawing/2014/main" id="{C8D8ECD0-794A-4308-AD84-DF3AE43C1543}"/>
              </a:ext>
            </a:extLst>
          </p:cNvPr>
          <p:cNvSpPr txBox="1"/>
          <p:nvPr/>
        </p:nvSpPr>
        <p:spPr>
          <a:xfrm>
            <a:off x="5066435" y="5607724"/>
            <a:ext cx="2099934"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Platform Agnostic</a:t>
            </a:r>
          </a:p>
          <a:p>
            <a:pPr algn="ctr"/>
            <a:r>
              <a:rPr lang="en-US" sz="2000">
                <a:gradFill>
                  <a:gsLst>
                    <a:gs pos="2917">
                      <a:schemeClr val="tx1"/>
                    </a:gs>
                    <a:gs pos="30000">
                      <a:schemeClr val="tx1"/>
                    </a:gs>
                  </a:gsLst>
                  <a:lin ang="5400000" scaled="0"/>
                </a:gradFill>
                <a:latin typeface="+mj-lt"/>
              </a:rPr>
              <a:t>Cloud + Edge</a:t>
            </a:r>
          </a:p>
        </p:txBody>
      </p:sp>
      <p:sp>
        <p:nvSpPr>
          <p:cNvPr id="10" name="TextBox 9">
            <a:extLst>
              <a:ext uri="{FF2B5EF4-FFF2-40B4-BE49-F238E27FC236}">
                <a16:creationId xmlns:a16="http://schemas.microsoft.com/office/drawing/2014/main" id="{F84EE3CE-83F1-4D59-8CC8-D3DCF975BCBE}"/>
              </a:ext>
            </a:extLst>
          </p:cNvPr>
          <p:cNvSpPr txBox="1"/>
          <p:nvPr/>
        </p:nvSpPr>
        <p:spPr>
          <a:xfrm>
            <a:off x="8780225" y="5593830"/>
            <a:ext cx="2723502"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Extensible and</a:t>
            </a:r>
          </a:p>
          <a:p>
            <a:pPr algn="ctr"/>
            <a:r>
              <a:rPr lang="en-US" sz="2000">
                <a:gradFill>
                  <a:gsLst>
                    <a:gs pos="2917">
                      <a:schemeClr val="tx1"/>
                    </a:gs>
                    <a:gs pos="30000">
                      <a:schemeClr val="tx1"/>
                    </a:gs>
                  </a:gsLst>
                  <a:lin ang="5400000" scaled="0"/>
                </a:gradFill>
                <a:latin typeface="+mj-lt"/>
              </a:rPr>
              <a:t>Pluggable Components</a:t>
            </a:r>
          </a:p>
        </p:txBody>
      </p:sp>
      <p:pic>
        <p:nvPicPr>
          <p:cNvPr id="12" name="Graphic 11" descr="Customer review RTL">
            <a:extLst>
              <a:ext uri="{FF2B5EF4-FFF2-40B4-BE49-F238E27FC236}">
                <a16:creationId xmlns:a16="http://schemas.microsoft.com/office/drawing/2014/main" id="{4021D319-3A86-4DEA-BDD0-97E28E1952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47087" y="1750415"/>
            <a:ext cx="914400" cy="914400"/>
          </a:xfrm>
          <a:prstGeom prst="rect">
            <a:avLst/>
          </a:prstGeom>
        </p:spPr>
      </p:pic>
      <p:pic>
        <p:nvPicPr>
          <p:cNvPr id="14" name="Graphic 13" descr="Web design">
            <a:extLst>
              <a:ext uri="{FF2B5EF4-FFF2-40B4-BE49-F238E27FC236}">
                <a16:creationId xmlns:a16="http://schemas.microsoft.com/office/drawing/2014/main" id="{EB2B2714-9E3A-4FA7-92AD-88FC9F2CB8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62435" y="1750415"/>
            <a:ext cx="914400" cy="914400"/>
          </a:xfrm>
          <a:prstGeom prst="rect">
            <a:avLst/>
          </a:prstGeom>
        </p:spPr>
      </p:pic>
      <p:grpSp>
        <p:nvGrpSpPr>
          <p:cNvPr id="22" name="Group 21">
            <a:extLst>
              <a:ext uri="{FF2B5EF4-FFF2-40B4-BE49-F238E27FC236}">
                <a16:creationId xmlns:a16="http://schemas.microsoft.com/office/drawing/2014/main" id="{0DC12979-872E-4272-8745-231EE06BCD40}"/>
              </a:ext>
            </a:extLst>
          </p:cNvPr>
          <p:cNvGrpSpPr/>
          <p:nvPr/>
        </p:nvGrpSpPr>
        <p:grpSpPr>
          <a:xfrm>
            <a:off x="5135305" y="4558395"/>
            <a:ext cx="1102641" cy="1117293"/>
            <a:chOff x="5412879" y="4262565"/>
            <a:chExt cx="1102641" cy="1117293"/>
          </a:xfrm>
        </p:grpSpPr>
        <p:sp>
          <p:nvSpPr>
            <p:cNvPr id="21" name="Oval 20">
              <a:extLst>
                <a:ext uri="{FF2B5EF4-FFF2-40B4-BE49-F238E27FC236}">
                  <a16:creationId xmlns:a16="http://schemas.microsoft.com/office/drawing/2014/main" id="{46EB0C24-ABA8-466F-A7BD-7F75820FE18D}"/>
                </a:ext>
              </a:extLst>
            </p:cNvPr>
            <p:cNvSpPr/>
            <p:nvPr/>
          </p:nvSpPr>
          <p:spPr bwMode="auto">
            <a:xfrm>
              <a:off x="5553777" y="4613262"/>
              <a:ext cx="931263" cy="5575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Graphic 15" descr="Syncing cloud">
              <a:extLst>
                <a:ext uri="{FF2B5EF4-FFF2-40B4-BE49-F238E27FC236}">
                  <a16:creationId xmlns:a16="http://schemas.microsoft.com/office/drawing/2014/main" id="{B7377467-8B23-4D1D-B484-6CD5218C7B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12879" y="4262565"/>
              <a:ext cx="1102641" cy="1117293"/>
            </a:xfrm>
            <a:prstGeom prst="rect">
              <a:avLst/>
            </a:prstGeom>
          </p:spPr>
        </p:pic>
      </p:grpSp>
      <p:pic>
        <p:nvPicPr>
          <p:cNvPr id="11" name="Graphic 10" descr="Comment Like">
            <a:extLst>
              <a:ext uri="{FF2B5EF4-FFF2-40B4-BE49-F238E27FC236}">
                <a16:creationId xmlns:a16="http://schemas.microsoft.com/office/drawing/2014/main" id="{E6CADE66-B9A3-4642-ABCD-377C58D1689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78415" y="1750415"/>
            <a:ext cx="914400" cy="914400"/>
          </a:xfrm>
          <a:prstGeom prst="rect">
            <a:avLst/>
          </a:prstGeom>
        </p:spPr>
      </p:pic>
      <p:pic>
        <p:nvPicPr>
          <p:cNvPr id="15" name="Graphic 14" descr="Plugged Unplugged">
            <a:extLst>
              <a:ext uri="{FF2B5EF4-FFF2-40B4-BE49-F238E27FC236}">
                <a16:creationId xmlns:a16="http://schemas.microsoft.com/office/drawing/2014/main" id="{E76D0183-9400-4B7F-AFE7-2F7C62D0001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660188" y="4617228"/>
            <a:ext cx="914400" cy="914400"/>
          </a:xfrm>
          <a:prstGeom prst="rect">
            <a:avLst/>
          </a:prstGeom>
        </p:spPr>
      </p:pic>
      <p:pic>
        <p:nvPicPr>
          <p:cNvPr id="19" name="Graphic 18" descr="Crane">
            <a:extLst>
              <a:ext uri="{FF2B5EF4-FFF2-40B4-BE49-F238E27FC236}">
                <a16:creationId xmlns:a16="http://schemas.microsoft.com/office/drawing/2014/main" id="{93375100-AD6B-4893-B24F-DFC30AA254E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38908" y="1750415"/>
            <a:ext cx="914400" cy="914400"/>
          </a:xfrm>
          <a:prstGeom prst="rect">
            <a:avLst/>
          </a:prstGeom>
        </p:spPr>
      </p:pic>
      <p:pic>
        <p:nvPicPr>
          <p:cNvPr id="23" name="Graphic 22" descr="Transfer">
            <a:extLst>
              <a:ext uri="{FF2B5EF4-FFF2-40B4-BE49-F238E27FC236}">
                <a16:creationId xmlns:a16="http://schemas.microsoft.com/office/drawing/2014/main" id="{CBF41791-BCCD-4119-95B7-DCA62B071FC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921933" y="4693323"/>
            <a:ext cx="914400" cy="914400"/>
          </a:xfrm>
          <a:prstGeom prst="rect">
            <a:avLst/>
          </a:prstGeom>
        </p:spPr>
      </p:pic>
    </p:spTree>
    <p:extLst>
      <p:ext uri="{BB962C8B-B14F-4D97-AF65-F5344CB8AC3E}">
        <p14:creationId xmlns:p14="http://schemas.microsoft.com/office/powerpoint/2010/main" val="4599469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7E39242-DFE2-4D6B-9DD2-AF3A727B39F9}"/>
              </a:ext>
            </a:extLst>
          </p:cNvPr>
          <p:cNvGrpSpPr/>
          <p:nvPr/>
        </p:nvGrpSpPr>
        <p:grpSpPr>
          <a:xfrm>
            <a:off x="588263" y="3484632"/>
            <a:ext cx="11025188" cy="2011910"/>
            <a:chOff x="588263" y="3484632"/>
            <a:chExt cx="11025188" cy="2011910"/>
          </a:xfrm>
        </p:grpSpPr>
        <p:sp>
          <p:nvSpPr>
            <p:cNvPr id="245" name="Rectangle 244">
              <a:extLst>
                <a:ext uri="{FF2B5EF4-FFF2-40B4-BE49-F238E27FC236}">
                  <a16:creationId xmlns:a16="http://schemas.microsoft.com/office/drawing/2014/main" id="{90FC4E1B-1450-4C00-AABC-DDAACCAFE597}"/>
                </a:ext>
              </a:extLst>
            </p:cNvPr>
            <p:cNvSpPr/>
            <p:nvPr/>
          </p:nvSpPr>
          <p:spPr bwMode="auto">
            <a:xfrm>
              <a:off x="588263" y="3484632"/>
              <a:ext cx="11025188" cy="201191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ectangle 247">
              <a:extLst>
                <a:ext uri="{FF2B5EF4-FFF2-40B4-BE49-F238E27FC236}">
                  <a16:creationId xmlns:a16="http://schemas.microsoft.com/office/drawing/2014/main" id="{95E37A6C-80F8-472F-B4A8-CA162EF7CFA6}"/>
                </a:ext>
              </a:extLst>
            </p:cNvPr>
            <p:cNvSpPr/>
            <p:nvPr/>
          </p:nvSpPr>
          <p:spPr bwMode="auto">
            <a:xfrm>
              <a:off x="2530835" y="3812060"/>
              <a:ext cx="1115445" cy="1499446"/>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sp>
          <p:nvSpPr>
            <p:cNvPr id="249" name="Rectangle 248">
              <a:extLst>
                <a:ext uri="{FF2B5EF4-FFF2-40B4-BE49-F238E27FC236}">
                  <a16:creationId xmlns:a16="http://schemas.microsoft.com/office/drawing/2014/main" id="{3BC130C7-E177-4887-9DFB-75CDED71F2A0}"/>
                </a:ext>
              </a:extLst>
            </p:cNvPr>
            <p:cNvSpPr/>
            <p:nvPr/>
          </p:nvSpPr>
          <p:spPr bwMode="auto">
            <a:xfrm>
              <a:off x="3641061" y="3812060"/>
              <a:ext cx="1115445" cy="1499446"/>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250" name="Rectangle 249">
              <a:extLst>
                <a:ext uri="{FF2B5EF4-FFF2-40B4-BE49-F238E27FC236}">
                  <a16:creationId xmlns:a16="http://schemas.microsoft.com/office/drawing/2014/main" id="{6F7BB57C-1163-4D43-852D-33019710B6E7}"/>
                </a:ext>
              </a:extLst>
            </p:cNvPr>
            <p:cNvSpPr/>
            <p:nvPr/>
          </p:nvSpPr>
          <p:spPr bwMode="auto">
            <a:xfrm>
              <a:off x="4751287" y="3812060"/>
              <a:ext cx="1115445" cy="1499446"/>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251" name="Rectangle 250">
              <a:extLst>
                <a:ext uri="{FF2B5EF4-FFF2-40B4-BE49-F238E27FC236}">
                  <a16:creationId xmlns:a16="http://schemas.microsoft.com/office/drawing/2014/main" id="{E8A08F72-7CAD-42EE-AB70-351D531E5EB9}"/>
                </a:ext>
              </a:extLst>
            </p:cNvPr>
            <p:cNvSpPr/>
            <p:nvPr/>
          </p:nvSpPr>
          <p:spPr bwMode="auto">
            <a:xfrm>
              <a:off x="5861749" y="3812060"/>
              <a:ext cx="1115445" cy="1499446"/>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252" name="Rectangle 251">
              <a:extLst>
                <a:ext uri="{FF2B5EF4-FFF2-40B4-BE49-F238E27FC236}">
                  <a16:creationId xmlns:a16="http://schemas.microsoft.com/office/drawing/2014/main" id="{1A76D59C-79D1-4566-8276-AFEBAED414CD}"/>
                </a:ext>
              </a:extLst>
            </p:cNvPr>
            <p:cNvSpPr/>
            <p:nvPr/>
          </p:nvSpPr>
          <p:spPr bwMode="auto">
            <a:xfrm>
              <a:off x="6973251" y="3812060"/>
              <a:ext cx="1115445" cy="1499446"/>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253" name="Rectangle 252">
              <a:extLst>
                <a:ext uri="{FF2B5EF4-FFF2-40B4-BE49-F238E27FC236}">
                  <a16:creationId xmlns:a16="http://schemas.microsoft.com/office/drawing/2014/main" id="{FBFE7F55-38A9-4294-9BE0-72986A68D67A}"/>
                </a:ext>
              </a:extLst>
            </p:cNvPr>
            <p:cNvSpPr/>
            <p:nvPr/>
          </p:nvSpPr>
          <p:spPr bwMode="auto">
            <a:xfrm>
              <a:off x="8083713" y="3812060"/>
              <a:ext cx="1115445" cy="1499446"/>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sp>
          <p:nvSpPr>
            <p:cNvPr id="254" name="Rectangle 253">
              <a:extLst>
                <a:ext uri="{FF2B5EF4-FFF2-40B4-BE49-F238E27FC236}">
                  <a16:creationId xmlns:a16="http://schemas.microsoft.com/office/drawing/2014/main" id="{DA3B46B2-AF99-4D32-BACE-57DDAD874C53}"/>
                </a:ext>
              </a:extLst>
            </p:cNvPr>
            <p:cNvSpPr/>
            <p:nvPr/>
          </p:nvSpPr>
          <p:spPr bwMode="auto">
            <a:xfrm>
              <a:off x="9184176" y="3812060"/>
              <a:ext cx="1115445" cy="1499446"/>
            </a:xfrm>
            <a:prstGeom prst="rect">
              <a:avLst/>
            </a:prstGeom>
            <a:solidFill>
              <a:srgbClr val="121D2F"/>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pic>
          <p:nvPicPr>
            <p:cNvPr id="246" name="Graphic 245">
              <a:extLst>
                <a:ext uri="{FF2B5EF4-FFF2-40B4-BE49-F238E27FC236}">
                  <a16:creationId xmlns:a16="http://schemas.microsoft.com/office/drawing/2014/main" id="{BD429C57-5DA4-49B1-940C-DB916E99D6F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65046" y="4131413"/>
              <a:ext cx="1065348" cy="829670"/>
            </a:xfrm>
            <a:prstGeom prst="rect">
              <a:avLst/>
            </a:prstGeom>
          </p:spPr>
        </p:pic>
        <p:grpSp>
          <p:nvGrpSpPr>
            <p:cNvPr id="257" name="Group 256">
              <a:extLst>
                <a:ext uri="{FF2B5EF4-FFF2-40B4-BE49-F238E27FC236}">
                  <a16:creationId xmlns:a16="http://schemas.microsoft.com/office/drawing/2014/main" id="{74AAFF53-F85B-4EFD-8CB9-3AC0FEB09D98}"/>
                </a:ext>
              </a:extLst>
            </p:cNvPr>
            <p:cNvGrpSpPr/>
            <p:nvPr/>
          </p:nvGrpSpPr>
          <p:grpSpPr>
            <a:xfrm>
              <a:off x="2882409" y="4092042"/>
              <a:ext cx="418791" cy="314215"/>
              <a:chOff x="3018614" y="4968330"/>
              <a:chExt cx="418791" cy="314215"/>
            </a:xfrm>
          </p:grpSpPr>
          <p:sp>
            <p:nvSpPr>
              <p:cNvPr id="290" name="Rectangle 932">
                <a:extLst>
                  <a:ext uri="{FF2B5EF4-FFF2-40B4-BE49-F238E27FC236}">
                    <a16:creationId xmlns:a16="http://schemas.microsoft.com/office/drawing/2014/main" id="{38EE3E1C-6444-4D5B-8F25-E621C0F04141}"/>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1" name="Freeform 933">
                <a:extLst>
                  <a:ext uri="{FF2B5EF4-FFF2-40B4-BE49-F238E27FC236}">
                    <a16:creationId xmlns:a16="http://schemas.microsoft.com/office/drawing/2014/main" id="{189638B7-1C02-4909-9525-AB6B137902E4}"/>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2" name="Freeform 934">
                <a:extLst>
                  <a:ext uri="{FF2B5EF4-FFF2-40B4-BE49-F238E27FC236}">
                    <a16:creationId xmlns:a16="http://schemas.microsoft.com/office/drawing/2014/main" id="{F828B574-E597-436B-8EC1-5B7C9F7F90AC}"/>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3" name="Rectangle 936">
                <a:extLst>
                  <a:ext uri="{FF2B5EF4-FFF2-40B4-BE49-F238E27FC236}">
                    <a16:creationId xmlns:a16="http://schemas.microsoft.com/office/drawing/2014/main" id="{FFA4C8C4-AB6D-4895-8B3B-5B66F1245A28}"/>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4" name="Rectangle 937">
                <a:extLst>
                  <a:ext uri="{FF2B5EF4-FFF2-40B4-BE49-F238E27FC236}">
                    <a16:creationId xmlns:a16="http://schemas.microsoft.com/office/drawing/2014/main" id="{DC412829-FC7F-4A08-9117-BE22EFF69C6F}"/>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5" name="Oval 938">
                <a:extLst>
                  <a:ext uri="{FF2B5EF4-FFF2-40B4-BE49-F238E27FC236}">
                    <a16:creationId xmlns:a16="http://schemas.microsoft.com/office/drawing/2014/main" id="{BF285332-D533-4AF3-B8EF-0EACE12230BB}"/>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6" name="Rectangle 939">
                <a:extLst>
                  <a:ext uri="{FF2B5EF4-FFF2-40B4-BE49-F238E27FC236}">
                    <a16:creationId xmlns:a16="http://schemas.microsoft.com/office/drawing/2014/main" id="{E8F4A03A-C7DB-4407-8031-3150DF23F2E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7" name="Oval 940">
                <a:extLst>
                  <a:ext uri="{FF2B5EF4-FFF2-40B4-BE49-F238E27FC236}">
                    <a16:creationId xmlns:a16="http://schemas.microsoft.com/office/drawing/2014/main" id="{40E831AF-5565-408E-8190-D611C2FF6C17}"/>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8" name="Oval 941">
                <a:extLst>
                  <a:ext uri="{FF2B5EF4-FFF2-40B4-BE49-F238E27FC236}">
                    <a16:creationId xmlns:a16="http://schemas.microsoft.com/office/drawing/2014/main" id="{75B03AF1-A036-460F-B420-C39BD75E60E5}"/>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9" name="Oval 942">
                <a:extLst>
                  <a:ext uri="{FF2B5EF4-FFF2-40B4-BE49-F238E27FC236}">
                    <a16:creationId xmlns:a16="http://schemas.microsoft.com/office/drawing/2014/main" id="{E73C288E-C1EC-4F89-A0BC-1224B47E7803}"/>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0" name="Rectangle 943">
                <a:extLst>
                  <a:ext uri="{FF2B5EF4-FFF2-40B4-BE49-F238E27FC236}">
                    <a16:creationId xmlns:a16="http://schemas.microsoft.com/office/drawing/2014/main" id="{90308514-2F5D-4C45-869A-047CF9E311C5}"/>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1" name="Rectangle 944" descr="component solutions">
                <a:extLst>
                  <a:ext uri="{FF2B5EF4-FFF2-40B4-BE49-F238E27FC236}">
                    <a16:creationId xmlns:a16="http://schemas.microsoft.com/office/drawing/2014/main" id="{A27BCBA1-B6D9-4595-BE76-48997B01579F}"/>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2" name="Freeform 945">
                <a:extLst>
                  <a:ext uri="{FF2B5EF4-FFF2-40B4-BE49-F238E27FC236}">
                    <a16:creationId xmlns:a16="http://schemas.microsoft.com/office/drawing/2014/main" id="{029754A3-031E-4FED-AD45-5CDD3C4C50F4}"/>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3" name="Freeform 946">
                <a:extLst>
                  <a:ext uri="{FF2B5EF4-FFF2-40B4-BE49-F238E27FC236}">
                    <a16:creationId xmlns:a16="http://schemas.microsoft.com/office/drawing/2014/main" id="{DB1D51DA-23D0-47AA-AFEC-3400CE635255}"/>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4" name="Freeform 947">
                <a:extLst>
                  <a:ext uri="{FF2B5EF4-FFF2-40B4-BE49-F238E27FC236}">
                    <a16:creationId xmlns:a16="http://schemas.microsoft.com/office/drawing/2014/main" id="{E203F0B7-5194-4AF2-8FAD-5C34F0565A4E}"/>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5" name="Group 254">
              <a:extLst>
                <a:ext uri="{FF2B5EF4-FFF2-40B4-BE49-F238E27FC236}">
                  <a16:creationId xmlns:a16="http://schemas.microsoft.com/office/drawing/2014/main" id="{53C11F4D-E72A-449D-B57A-42CCFAB7E706}"/>
                </a:ext>
              </a:extLst>
            </p:cNvPr>
            <p:cNvGrpSpPr/>
            <p:nvPr/>
          </p:nvGrpSpPr>
          <p:grpSpPr>
            <a:xfrm>
              <a:off x="4114327" y="4094305"/>
              <a:ext cx="233132" cy="309689"/>
              <a:chOff x="4385537" y="4970593"/>
              <a:chExt cx="233132" cy="309689"/>
            </a:xfrm>
          </p:grpSpPr>
          <p:sp>
            <p:nvSpPr>
              <p:cNvPr id="309" name="Freeform: Shape 308">
                <a:extLst>
                  <a:ext uri="{FF2B5EF4-FFF2-40B4-BE49-F238E27FC236}">
                    <a16:creationId xmlns:a16="http://schemas.microsoft.com/office/drawing/2014/main" id="{C5079439-0715-4937-893F-88230799FB7B}"/>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8AC0699D-B1B2-48CA-BCF2-5DF204DD3364}"/>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75065EAB-56E0-4BF5-AC7E-D8E6C44FEFFE}"/>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8" name="Group 257">
              <a:extLst>
                <a:ext uri="{FF2B5EF4-FFF2-40B4-BE49-F238E27FC236}">
                  <a16:creationId xmlns:a16="http://schemas.microsoft.com/office/drawing/2014/main" id="{EB0F1A6D-1A94-4C0D-AD30-2494EA6AFBF4}"/>
                </a:ext>
              </a:extLst>
            </p:cNvPr>
            <p:cNvGrpSpPr/>
            <p:nvPr/>
          </p:nvGrpSpPr>
          <p:grpSpPr>
            <a:xfrm>
              <a:off x="5113651" y="4139326"/>
              <a:ext cx="494558" cy="219646"/>
              <a:chOff x="5522126" y="5015614"/>
              <a:chExt cx="494558" cy="219646"/>
            </a:xfrm>
          </p:grpSpPr>
          <p:sp>
            <p:nvSpPr>
              <p:cNvPr id="283" name="AutoShape 131">
                <a:extLst>
                  <a:ext uri="{FF2B5EF4-FFF2-40B4-BE49-F238E27FC236}">
                    <a16:creationId xmlns:a16="http://schemas.microsoft.com/office/drawing/2014/main" id="{B379CE26-4110-4DBC-B7DC-962C315D6705}"/>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4" name="Rectangle 133">
                <a:extLst>
                  <a:ext uri="{FF2B5EF4-FFF2-40B4-BE49-F238E27FC236}">
                    <a16:creationId xmlns:a16="http://schemas.microsoft.com/office/drawing/2014/main" id="{162080DD-89BB-4019-8884-5FFFEA86DD25}"/>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5" name="Rectangle 134">
                <a:extLst>
                  <a:ext uri="{FF2B5EF4-FFF2-40B4-BE49-F238E27FC236}">
                    <a16:creationId xmlns:a16="http://schemas.microsoft.com/office/drawing/2014/main" id="{097DD4B1-815E-4ACB-937B-27EB64D4ABE2}"/>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6" name="Rectangle 135">
                <a:extLst>
                  <a:ext uri="{FF2B5EF4-FFF2-40B4-BE49-F238E27FC236}">
                    <a16:creationId xmlns:a16="http://schemas.microsoft.com/office/drawing/2014/main" id="{6C127C7E-6E04-43E8-8298-DE07D2285DF2}"/>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7" name="Rectangle 136">
                <a:extLst>
                  <a:ext uri="{FF2B5EF4-FFF2-40B4-BE49-F238E27FC236}">
                    <a16:creationId xmlns:a16="http://schemas.microsoft.com/office/drawing/2014/main" id="{F999F96E-891B-43F1-B788-2078FED93A2F}"/>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8" name="Rectangle 137">
                <a:extLst>
                  <a:ext uri="{FF2B5EF4-FFF2-40B4-BE49-F238E27FC236}">
                    <a16:creationId xmlns:a16="http://schemas.microsoft.com/office/drawing/2014/main" id="{153C1059-1489-4F50-9186-E14DB82DB12B}"/>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9" name="Freeform 138">
                <a:extLst>
                  <a:ext uri="{FF2B5EF4-FFF2-40B4-BE49-F238E27FC236}">
                    <a16:creationId xmlns:a16="http://schemas.microsoft.com/office/drawing/2014/main" id="{DD37BDD1-EB54-49EA-83D1-505250799EAC}"/>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1" name="Graphic 12">
              <a:extLst>
                <a:ext uri="{FF2B5EF4-FFF2-40B4-BE49-F238E27FC236}">
                  <a16:creationId xmlns:a16="http://schemas.microsoft.com/office/drawing/2014/main" id="{4B2AAE5E-7B1F-4C70-A5F2-451DE94577EE}"/>
                </a:ext>
              </a:extLst>
            </p:cNvPr>
            <p:cNvGrpSpPr/>
            <p:nvPr/>
          </p:nvGrpSpPr>
          <p:grpSpPr>
            <a:xfrm>
              <a:off x="6195240" y="4117045"/>
              <a:ext cx="413866" cy="264208"/>
              <a:chOff x="6668136" y="1819109"/>
              <a:chExt cx="605942" cy="386828"/>
            </a:xfrm>
          </p:grpSpPr>
          <p:sp>
            <p:nvSpPr>
              <p:cNvPr id="192" name="Freeform: Shape 191">
                <a:extLst>
                  <a:ext uri="{FF2B5EF4-FFF2-40B4-BE49-F238E27FC236}">
                    <a16:creationId xmlns:a16="http://schemas.microsoft.com/office/drawing/2014/main" id="{1CCAADE4-B5C7-4027-A929-1B1C10C1075C}"/>
                  </a:ext>
                </a:extLst>
              </p:cNvPr>
              <p:cNvSpPr/>
              <p:nvPr/>
            </p:nvSpPr>
            <p:spPr>
              <a:xfrm>
                <a:off x="6915067" y="1921957"/>
                <a:ext cx="359011"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D4C5D709-1C54-45E1-A8D9-51B33CC08DA0}"/>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9" name="Group 258">
              <a:extLst>
                <a:ext uri="{FF2B5EF4-FFF2-40B4-BE49-F238E27FC236}">
                  <a16:creationId xmlns:a16="http://schemas.microsoft.com/office/drawing/2014/main" id="{1D7537CD-7BDD-4165-A2FE-94643AC7407F}"/>
                </a:ext>
              </a:extLst>
            </p:cNvPr>
            <p:cNvGrpSpPr/>
            <p:nvPr/>
          </p:nvGrpSpPr>
          <p:grpSpPr>
            <a:xfrm>
              <a:off x="7333258" y="4067837"/>
              <a:ext cx="395430" cy="362625"/>
              <a:chOff x="8058210" y="4944318"/>
              <a:chExt cx="395430" cy="362625"/>
            </a:xfrm>
          </p:grpSpPr>
          <p:sp>
            <p:nvSpPr>
              <p:cNvPr id="275" name="Freeform: Shape 274">
                <a:extLst>
                  <a:ext uri="{FF2B5EF4-FFF2-40B4-BE49-F238E27FC236}">
                    <a16:creationId xmlns:a16="http://schemas.microsoft.com/office/drawing/2014/main" id="{6567D4A8-B7E7-498A-BFD2-1F350D6E9883}"/>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723EFE3A-74B7-4E2F-827D-350095601B93}"/>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7" name="Freeform: Shape 276">
                <a:extLst>
                  <a:ext uri="{FF2B5EF4-FFF2-40B4-BE49-F238E27FC236}">
                    <a16:creationId xmlns:a16="http://schemas.microsoft.com/office/drawing/2014/main" id="{E8ABD1DE-426F-457C-9EA2-66CB3CC45E95}"/>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1BB936E0-4CCA-4A6D-9A68-0212ABCD5B79}"/>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9" name="Freeform: Shape 278">
                <a:extLst>
                  <a:ext uri="{FF2B5EF4-FFF2-40B4-BE49-F238E27FC236}">
                    <a16:creationId xmlns:a16="http://schemas.microsoft.com/office/drawing/2014/main" id="{951FD683-B294-4BE4-AFC7-3346ACA490AB}"/>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0" name="Freeform: Shape 279">
                <a:extLst>
                  <a:ext uri="{FF2B5EF4-FFF2-40B4-BE49-F238E27FC236}">
                    <a16:creationId xmlns:a16="http://schemas.microsoft.com/office/drawing/2014/main" id="{FC1B631C-6FF0-4971-9C1B-C8BD8222AACB}"/>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1" name="Freeform: Shape 280">
                <a:extLst>
                  <a:ext uri="{FF2B5EF4-FFF2-40B4-BE49-F238E27FC236}">
                    <a16:creationId xmlns:a16="http://schemas.microsoft.com/office/drawing/2014/main" id="{1CE5B07D-CB20-4BE1-982F-0D9BCC792E52}"/>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2" name="Freeform: Shape 281">
                <a:extLst>
                  <a:ext uri="{FF2B5EF4-FFF2-40B4-BE49-F238E27FC236}">
                    <a16:creationId xmlns:a16="http://schemas.microsoft.com/office/drawing/2014/main" id="{6C495918-A79C-406A-BD9A-C835EBB9B3BC}"/>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E8A348B2-5067-4A0E-9781-29080325F9E0}"/>
                </a:ext>
              </a:extLst>
            </p:cNvPr>
            <p:cNvGrpSpPr/>
            <p:nvPr/>
          </p:nvGrpSpPr>
          <p:grpSpPr>
            <a:xfrm>
              <a:off x="8452841" y="4095774"/>
              <a:ext cx="363103" cy="306751"/>
              <a:chOff x="9332611" y="4972062"/>
              <a:chExt cx="363103" cy="306751"/>
            </a:xfrm>
          </p:grpSpPr>
          <p:sp>
            <p:nvSpPr>
              <p:cNvPr id="268" name="Freeform 855">
                <a:extLst>
                  <a:ext uri="{FF2B5EF4-FFF2-40B4-BE49-F238E27FC236}">
                    <a16:creationId xmlns:a16="http://schemas.microsoft.com/office/drawing/2014/main" id="{63212705-D107-4979-A531-8A67C2A9E83B}"/>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69" name="Oval 757">
                <a:extLst>
                  <a:ext uri="{FF2B5EF4-FFF2-40B4-BE49-F238E27FC236}">
                    <a16:creationId xmlns:a16="http://schemas.microsoft.com/office/drawing/2014/main" id="{A8DBDDD5-D07A-407D-AB18-52087D62C4AD}"/>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0" name="Freeform 855">
                <a:extLst>
                  <a:ext uri="{FF2B5EF4-FFF2-40B4-BE49-F238E27FC236}">
                    <a16:creationId xmlns:a16="http://schemas.microsoft.com/office/drawing/2014/main" id="{1E53B9BA-16C8-4365-A220-D4B4185BF5D2}"/>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1" name="Oval 757">
                <a:extLst>
                  <a:ext uri="{FF2B5EF4-FFF2-40B4-BE49-F238E27FC236}">
                    <a16:creationId xmlns:a16="http://schemas.microsoft.com/office/drawing/2014/main" id="{D19C2600-4E38-4AB6-98EE-88F2A2A075D5}"/>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855">
                <a:extLst>
                  <a:ext uri="{FF2B5EF4-FFF2-40B4-BE49-F238E27FC236}">
                    <a16:creationId xmlns:a16="http://schemas.microsoft.com/office/drawing/2014/main" id="{9D70FB94-905F-4587-8449-C365538F687A}"/>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3" name="Oval 757">
                <a:extLst>
                  <a:ext uri="{FF2B5EF4-FFF2-40B4-BE49-F238E27FC236}">
                    <a16:creationId xmlns:a16="http://schemas.microsoft.com/office/drawing/2014/main" id="{5B7603C7-F079-4D2A-98CC-D89C9B030847}"/>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4" name="Oval 757">
                <a:extLst>
                  <a:ext uri="{FF2B5EF4-FFF2-40B4-BE49-F238E27FC236}">
                    <a16:creationId xmlns:a16="http://schemas.microsoft.com/office/drawing/2014/main" id="{9B3FE542-CCBA-4210-A31B-0DA267361A59}"/>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3" name="Rectangle 102">
              <a:extLst>
                <a:ext uri="{FF2B5EF4-FFF2-40B4-BE49-F238E27FC236}">
                  <a16:creationId xmlns:a16="http://schemas.microsoft.com/office/drawing/2014/main" id="{AC7D6E99-53AF-42D9-9B97-271D84211CB9}"/>
                </a:ext>
              </a:extLst>
            </p:cNvPr>
            <p:cNvSpPr/>
            <p:nvPr/>
          </p:nvSpPr>
          <p:spPr bwMode="auto">
            <a:xfrm>
              <a:off x="10294638" y="3812060"/>
              <a:ext cx="1115445" cy="1499446"/>
            </a:xfrm>
            <a:prstGeom prst="rect">
              <a:avLst/>
            </a:prstGeom>
            <a:solidFill>
              <a:schemeClr val="tx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256" name="Group 255">
              <a:extLst>
                <a:ext uri="{FF2B5EF4-FFF2-40B4-BE49-F238E27FC236}">
                  <a16:creationId xmlns:a16="http://schemas.microsoft.com/office/drawing/2014/main" id="{F30E38E0-2047-42B7-ADB8-14A253190680}"/>
                </a:ext>
              </a:extLst>
            </p:cNvPr>
            <p:cNvGrpSpPr/>
            <p:nvPr/>
          </p:nvGrpSpPr>
          <p:grpSpPr>
            <a:xfrm>
              <a:off x="10717617" y="4115949"/>
              <a:ext cx="269485" cy="266401"/>
              <a:chOff x="10615894" y="4992237"/>
              <a:chExt cx="269485" cy="266401"/>
            </a:xfrm>
          </p:grpSpPr>
          <p:sp>
            <p:nvSpPr>
              <p:cNvPr id="305" name="Freeform: Shape 304">
                <a:extLst>
                  <a:ext uri="{FF2B5EF4-FFF2-40B4-BE49-F238E27FC236}">
                    <a16:creationId xmlns:a16="http://schemas.microsoft.com/office/drawing/2014/main" id="{A7E4D525-CF87-4717-AD9B-743B38A87C7F}"/>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619EFA80-E25D-4AEA-A5F4-9D07E9E14422}"/>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0A3D8F6C-0B5F-4B93-AE4A-AF2BB61FEA0C}"/>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27E048B7-1505-4BE0-A13A-24C0A2232C95}"/>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34A6EC41-E471-4165-8161-C73ABCD7B5A8}"/>
                </a:ext>
              </a:extLst>
            </p:cNvPr>
            <p:cNvGrpSpPr/>
            <p:nvPr/>
          </p:nvGrpSpPr>
          <p:grpSpPr>
            <a:xfrm>
              <a:off x="9585459" y="4046782"/>
              <a:ext cx="322878" cy="404734"/>
              <a:chOff x="10293485" y="2197616"/>
              <a:chExt cx="443363" cy="555766"/>
            </a:xfrm>
          </p:grpSpPr>
          <p:sp>
            <p:nvSpPr>
              <p:cNvPr id="106" name="Freeform 128">
                <a:extLst>
                  <a:ext uri="{FF2B5EF4-FFF2-40B4-BE49-F238E27FC236}">
                    <a16:creationId xmlns:a16="http://schemas.microsoft.com/office/drawing/2014/main" id="{DFCF10D9-FF0F-45EB-94F5-9B61D118ABFE}"/>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7" name="signup issues" descr="signup issues, key">
                <a:extLst>
                  <a:ext uri="{FF2B5EF4-FFF2-40B4-BE49-F238E27FC236}">
                    <a16:creationId xmlns:a16="http://schemas.microsoft.com/office/drawing/2014/main" id="{6A8C9CA8-55FF-4F7B-8267-022DE3E07205}"/>
                  </a:ext>
                </a:extLst>
              </p:cNvPr>
              <p:cNvGrpSpPr/>
              <p:nvPr/>
            </p:nvGrpSpPr>
            <p:grpSpPr>
              <a:xfrm rot="18878040">
                <a:off x="10363384" y="2340879"/>
                <a:ext cx="311736" cy="311677"/>
                <a:chOff x="5411441" y="4807980"/>
                <a:chExt cx="440767" cy="440681"/>
              </a:xfrm>
              <a:solidFill>
                <a:srgbClr val="121D2F"/>
              </a:solidFill>
            </p:grpSpPr>
            <p:sp>
              <p:nvSpPr>
                <p:cNvPr id="108" name="Freeform: Shape 107">
                  <a:extLst>
                    <a:ext uri="{FF2B5EF4-FFF2-40B4-BE49-F238E27FC236}">
                      <a16:creationId xmlns:a16="http://schemas.microsoft.com/office/drawing/2014/main" id="{3AB8DB1A-737A-4F67-A9F7-D0C8565B03DA}"/>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74EB0A56-5275-4800-8539-93FE374F2C4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0E2BAB5D-3198-4BAA-8D65-C1E79F14F25D}"/>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 name="Group 1">
            <a:extLst>
              <a:ext uri="{FF2B5EF4-FFF2-40B4-BE49-F238E27FC236}">
                <a16:creationId xmlns:a16="http://schemas.microsoft.com/office/drawing/2014/main" id="{F661CEED-0200-4498-A507-C55EDF7539CB}"/>
              </a:ext>
            </a:extLst>
          </p:cNvPr>
          <p:cNvGrpSpPr/>
          <p:nvPr/>
        </p:nvGrpSpPr>
        <p:grpSpPr>
          <a:xfrm>
            <a:off x="588263" y="5665014"/>
            <a:ext cx="11027664" cy="933450"/>
            <a:chOff x="571501" y="5626100"/>
            <a:chExt cx="11027664" cy="933450"/>
          </a:xfrm>
        </p:grpSpPr>
        <p:sp>
          <p:nvSpPr>
            <p:cNvPr id="86" name="Rectangle 85">
              <a:extLst>
                <a:ext uri="{FF2B5EF4-FFF2-40B4-BE49-F238E27FC236}">
                  <a16:creationId xmlns:a16="http://schemas.microsoft.com/office/drawing/2014/main" id="{DCFC0643-189C-4228-A92D-0AEF632A99C9}"/>
                </a:ext>
              </a:extLst>
            </p:cNvPr>
            <p:cNvSpPr/>
            <p:nvPr/>
          </p:nvSpPr>
          <p:spPr bwMode="auto">
            <a:xfrm>
              <a:off x="571501" y="5626100"/>
              <a:ext cx="11027664" cy="93345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Symbol"/>
                  <a:cs typeface="+mn-cs"/>
                </a:rPr>
                <a:t>Any cloud or edge infrastructure</a:t>
              </a:r>
            </a:p>
          </p:txBody>
        </p:sp>
        <p:pic>
          <p:nvPicPr>
            <p:cNvPr id="41" name="Graphic 40">
              <a:extLst>
                <a:ext uri="{FF2B5EF4-FFF2-40B4-BE49-F238E27FC236}">
                  <a16:creationId xmlns:a16="http://schemas.microsoft.com/office/drawing/2014/main" id="{AC6BEFF0-448F-467E-8ED8-C6513CDC8A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19772" y="6043462"/>
              <a:ext cx="314876" cy="314876"/>
            </a:xfrm>
            <a:prstGeom prst="rect">
              <a:avLst/>
            </a:prstGeom>
          </p:spPr>
        </p:pic>
        <p:pic>
          <p:nvPicPr>
            <p:cNvPr id="43" name="Graphic 42">
              <a:extLst>
                <a:ext uri="{FF2B5EF4-FFF2-40B4-BE49-F238E27FC236}">
                  <a16:creationId xmlns:a16="http://schemas.microsoft.com/office/drawing/2014/main" id="{130AA461-DD22-4BA4-ACFC-A147FD58AD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53087" y="6038499"/>
              <a:ext cx="324803" cy="324803"/>
            </a:xfrm>
            <a:prstGeom prst="rect">
              <a:avLst/>
            </a:prstGeom>
          </p:spPr>
        </p:pic>
        <p:pic>
          <p:nvPicPr>
            <p:cNvPr id="3" name="Graphic 2">
              <a:extLst>
                <a:ext uri="{FF2B5EF4-FFF2-40B4-BE49-F238E27FC236}">
                  <a16:creationId xmlns:a16="http://schemas.microsoft.com/office/drawing/2014/main" id="{778C8500-895B-4758-A4C6-91502A9F60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35786" y="6038499"/>
              <a:ext cx="324803" cy="324803"/>
            </a:xfrm>
            <a:prstGeom prst="rect">
              <a:avLst/>
            </a:prstGeom>
          </p:spPr>
        </p:pic>
        <p:pic>
          <p:nvPicPr>
            <p:cNvPr id="71" name="Picture 70">
              <a:extLst>
                <a:ext uri="{FF2B5EF4-FFF2-40B4-BE49-F238E27FC236}">
                  <a16:creationId xmlns:a16="http://schemas.microsoft.com/office/drawing/2014/main" id="{2B68CE56-E1B3-4795-A501-9B4BE85D8DE7}"/>
                </a:ext>
              </a:extLst>
            </p:cNvPr>
            <p:cNvPicPr>
              <a:picLocks noChangeAspect="1"/>
            </p:cNvPicPr>
            <p:nvPr/>
          </p:nvPicPr>
          <p:blipFill>
            <a:blip r:embed="rId11"/>
            <a:stretch>
              <a:fillRect/>
            </a:stretch>
          </p:blipFill>
          <p:spPr>
            <a:xfrm>
              <a:off x="7841615" y="6060859"/>
              <a:ext cx="282149" cy="280082"/>
            </a:xfrm>
            <a:prstGeom prst="rect">
              <a:avLst/>
            </a:prstGeom>
          </p:spPr>
        </p:pic>
        <p:pic>
          <p:nvPicPr>
            <p:cNvPr id="72" name="Picture 2" descr="Image result for aws logo">
              <a:extLst>
                <a:ext uri="{FF2B5EF4-FFF2-40B4-BE49-F238E27FC236}">
                  <a16:creationId xmlns:a16="http://schemas.microsoft.com/office/drawing/2014/main" id="{299862AE-A7EE-4CA5-928C-95CB9159C9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39249" y="6026726"/>
              <a:ext cx="439065" cy="32929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descr="Image result for google cloud platform">
              <a:extLst>
                <a:ext uri="{FF2B5EF4-FFF2-40B4-BE49-F238E27FC236}">
                  <a16:creationId xmlns:a16="http://schemas.microsoft.com/office/drawing/2014/main" id="{B5FE0138-B0F1-49CA-AB92-92963FDDE9B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a:stretch/>
          </p:blipFill>
          <p:spPr bwMode="auto">
            <a:xfrm>
              <a:off x="4688587" y="6034327"/>
              <a:ext cx="335772" cy="27599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See the source image">
              <a:extLst>
                <a:ext uri="{FF2B5EF4-FFF2-40B4-BE49-F238E27FC236}">
                  <a16:creationId xmlns:a16="http://schemas.microsoft.com/office/drawing/2014/main" id="{B06E2A4F-505F-4090-97D8-05361A090DC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16680" y="6077682"/>
              <a:ext cx="1023603" cy="246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drawing&#10;&#10;Description automatically generated">
              <a:extLst>
                <a:ext uri="{FF2B5EF4-FFF2-40B4-BE49-F238E27FC236}">
                  <a16:creationId xmlns:a16="http://schemas.microsoft.com/office/drawing/2014/main" id="{339F10B3-8802-4EF4-A97F-0484B059BE5E}"/>
                </a:ext>
              </a:extLst>
            </p:cNvPr>
            <p:cNvPicPr>
              <a:picLocks noChangeAspect="1"/>
            </p:cNvPicPr>
            <p:nvPr/>
          </p:nvPicPr>
          <p:blipFill>
            <a:blip r:embed="rId15"/>
            <a:stretch>
              <a:fillRect/>
            </a:stretch>
          </p:blipFill>
          <p:spPr>
            <a:xfrm>
              <a:off x="1976263" y="5953342"/>
              <a:ext cx="1496911" cy="495116"/>
            </a:xfrm>
            <a:prstGeom prst="rect">
              <a:avLst/>
            </a:prstGeom>
          </p:spPr>
        </p:pic>
      </p:grpSp>
      <p:grpSp>
        <p:nvGrpSpPr>
          <p:cNvPr id="113" name="Group 112">
            <a:extLst>
              <a:ext uri="{FF2B5EF4-FFF2-40B4-BE49-F238E27FC236}">
                <a16:creationId xmlns:a16="http://schemas.microsoft.com/office/drawing/2014/main" id="{AD8437E8-616E-43F6-BF10-152445C948FE}"/>
              </a:ext>
            </a:extLst>
          </p:cNvPr>
          <p:cNvGrpSpPr/>
          <p:nvPr/>
        </p:nvGrpSpPr>
        <p:grpSpPr>
          <a:xfrm>
            <a:off x="4218309" y="2952665"/>
            <a:ext cx="3765096" cy="713904"/>
            <a:chOff x="4201547" y="3743325"/>
            <a:chExt cx="3765096" cy="713904"/>
          </a:xfrm>
        </p:grpSpPr>
        <p:grpSp>
          <p:nvGrpSpPr>
            <p:cNvPr id="114" name="Group 113">
              <a:extLst>
                <a:ext uri="{FF2B5EF4-FFF2-40B4-BE49-F238E27FC236}">
                  <a16:creationId xmlns:a16="http://schemas.microsoft.com/office/drawing/2014/main" id="{77734C19-8AB6-438B-9CD5-05C4268EBBCE}"/>
                </a:ext>
              </a:extLst>
            </p:cNvPr>
            <p:cNvGrpSpPr/>
            <p:nvPr/>
          </p:nvGrpSpPr>
          <p:grpSpPr>
            <a:xfrm>
              <a:off x="4201547" y="4079063"/>
              <a:ext cx="3765096" cy="378166"/>
              <a:chOff x="5123845" y="4079063"/>
              <a:chExt cx="3765096" cy="378166"/>
            </a:xfrm>
          </p:grpSpPr>
          <p:sp>
            <p:nvSpPr>
              <p:cNvPr id="118" name="Rounded Rectangle 5">
                <a:extLst>
                  <a:ext uri="{FF2B5EF4-FFF2-40B4-BE49-F238E27FC236}">
                    <a16:creationId xmlns:a16="http://schemas.microsoft.com/office/drawing/2014/main" id="{48CEC304-E361-4D84-A813-D0705E876D71}"/>
                  </a:ext>
                </a:extLst>
              </p:cNvPr>
              <p:cNvSpPr/>
              <p:nvPr/>
            </p:nvSpPr>
            <p:spPr bwMode="auto">
              <a:xfrm flipH="1">
                <a:off x="5123845" y="4081986"/>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119" name="Rounded Rectangle 5">
                <a:extLst>
                  <a:ext uri="{FF2B5EF4-FFF2-40B4-BE49-F238E27FC236}">
                    <a16:creationId xmlns:a16="http://schemas.microsoft.com/office/drawing/2014/main" id="{34EC4811-F8FC-488D-BB59-C390EEB45A31}"/>
                  </a:ext>
                </a:extLst>
              </p:cNvPr>
              <p:cNvSpPr/>
              <p:nvPr/>
            </p:nvSpPr>
            <p:spPr bwMode="auto">
              <a:xfrm flipH="1">
                <a:off x="7244215" y="4079063"/>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115" name="Group 114">
              <a:extLst>
                <a:ext uri="{FF2B5EF4-FFF2-40B4-BE49-F238E27FC236}">
                  <a16:creationId xmlns:a16="http://schemas.microsoft.com/office/drawing/2014/main" id="{D275CE9D-5B80-43CA-815A-151D8C0869CE}"/>
                </a:ext>
              </a:extLst>
            </p:cNvPr>
            <p:cNvGrpSpPr/>
            <p:nvPr/>
          </p:nvGrpSpPr>
          <p:grpSpPr>
            <a:xfrm>
              <a:off x="5008563" y="3743325"/>
              <a:ext cx="2141537" cy="336549"/>
              <a:chOff x="5008563" y="3743325"/>
              <a:chExt cx="2141537" cy="336549"/>
            </a:xfrm>
          </p:grpSpPr>
          <p:sp>
            <p:nvSpPr>
              <p:cNvPr id="116" name="Rectangle 2">
                <a:extLst>
                  <a:ext uri="{FF2B5EF4-FFF2-40B4-BE49-F238E27FC236}">
                    <a16:creationId xmlns:a16="http://schemas.microsoft.com/office/drawing/2014/main" id="{2D4FFEF0-05ED-473F-91A5-3CDDEF94E9F2}"/>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7" name="Straight Connector 116">
                <a:extLst>
                  <a:ext uri="{FF2B5EF4-FFF2-40B4-BE49-F238E27FC236}">
                    <a16:creationId xmlns:a16="http://schemas.microsoft.com/office/drawing/2014/main" id="{F69CDD7E-E8A1-414A-9AB3-6552C9D38F74}"/>
                  </a:ext>
                </a:extLst>
              </p:cNvPr>
              <p:cNvCxnSpPr>
                <a:cxnSpLocks/>
              </p:cNvCxnSpPr>
              <p:nvPr/>
            </p:nvCxnSpPr>
            <p:spPr>
              <a:xfrm flipH="1" flipV="1">
                <a:off x="6089651" y="3743325"/>
                <a:ext cx="1" cy="196851"/>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F2171AA7-0DAB-47E4-92D4-5AA2D98A19C0}"/>
              </a:ext>
            </a:extLst>
          </p:cNvPr>
          <p:cNvGrpSpPr/>
          <p:nvPr/>
        </p:nvGrpSpPr>
        <p:grpSpPr>
          <a:xfrm>
            <a:off x="588263" y="1566778"/>
            <a:ext cx="11027664" cy="1444625"/>
            <a:chOff x="571501" y="1504949"/>
            <a:chExt cx="11027664" cy="1444625"/>
          </a:xfrm>
        </p:grpSpPr>
        <p:sp>
          <p:nvSpPr>
            <p:cNvPr id="132" name="Rounded Rectangle 5">
              <a:extLst>
                <a:ext uri="{FF2B5EF4-FFF2-40B4-BE49-F238E27FC236}">
                  <a16:creationId xmlns:a16="http://schemas.microsoft.com/office/drawing/2014/main" id="{11433375-4FC3-407B-A278-813CFB18DC68}"/>
                </a:ext>
              </a:extLst>
            </p:cNvPr>
            <p:cNvSpPr/>
            <p:nvPr/>
          </p:nvSpPr>
          <p:spPr bwMode="auto">
            <a:xfrm>
              <a:off x="571501" y="1504949"/>
              <a:ext cx="11027664" cy="1444625"/>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Application code</a:t>
              </a:r>
            </a:p>
          </p:txBody>
        </p:sp>
        <p:grpSp>
          <p:nvGrpSpPr>
            <p:cNvPr id="31" name="Group 30">
              <a:extLst>
                <a:ext uri="{FF2B5EF4-FFF2-40B4-BE49-F238E27FC236}">
                  <a16:creationId xmlns:a16="http://schemas.microsoft.com/office/drawing/2014/main" id="{B8502783-BA72-493B-BD9D-5B7A622E60BF}"/>
                </a:ext>
              </a:extLst>
            </p:cNvPr>
            <p:cNvGrpSpPr/>
            <p:nvPr/>
          </p:nvGrpSpPr>
          <p:grpSpPr>
            <a:xfrm>
              <a:off x="1993073" y="2381458"/>
              <a:ext cx="7299468" cy="376526"/>
              <a:chOff x="2002598" y="2241758"/>
              <a:chExt cx="7299468" cy="376526"/>
            </a:xfrm>
          </p:grpSpPr>
          <p:pic>
            <p:nvPicPr>
              <p:cNvPr id="51" name="Picture 4">
                <a:extLst>
                  <a:ext uri="{FF2B5EF4-FFF2-40B4-BE49-F238E27FC236}">
                    <a16:creationId xmlns:a16="http://schemas.microsoft.com/office/drawing/2014/main" id="{05ED6590-90C8-485E-90CA-3B26186FACB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84955" y="2241758"/>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52" name="Graphic 51">
                <a:extLst>
                  <a:ext uri="{FF2B5EF4-FFF2-40B4-BE49-F238E27FC236}">
                    <a16:creationId xmlns:a16="http://schemas.microsoft.com/office/drawing/2014/main" id="{D0789D22-038E-4629-9C3C-4F9D100FA3E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902314" y="2341799"/>
                <a:ext cx="513316" cy="221555"/>
              </a:xfrm>
              <a:prstGeom prst="rect">
                <a:avLst/>
              </a:prstGeom>
            </p:spPr>
          </p:pic>
          <p:pic>
            <p:nvPicPr>
              <p:cNvPr id="60" name="Picture 2">
                <a:extLst>
                  <a:ext uri="{FF2B5EF4-FFF2-40B4-BE49-F238E27FC236}">
                    <a16:creationId xmlns:a16="http://schemas.microsoft.com/office/drawing/2014/main" id="{C9978F44-328E-4C90-9C63-6EBA67BBC91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375150" y="2354926"/>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A picture containing clipart&#10;&#10;Description automatically generated">
                <a:extLst>
                  <a:ext uri="{FF2B5EF4-FFF2-40B4-BE49-F238E27FC236}">
                    <a16:creationId xmlns:a16="http://schemas.microsoft.com/office/drawing/2014/main" id="{339FAD77-8543-413F-B178-BCAF8EA2603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993658" y="2248769"/>
                <a:ext cx="790789" cy="369515"/>
              </a:xfrm>
              <a:prstGeom prst="rect">
                <a:avLst/>
              </a:prstGeom>
              <a:ln>
                <a:noFill/>
              </a:ln>
            </p:spPr>
          </p:pic>
          <p:pic>
            <p:nvPicPr>
              <p:cNvPr id="67" name="Picture 66" descr="A picture containing clipart&#10;&#10;Description automatically generated">
                <a:extLst>
                  <a:ext uri="{FF2B5EF4-FFF2-40B4-BE49-F238E27FC236}">
                    <a16:creationId xmlns:a16="http://schemas.microsoft.com/office/drawing/2014/main" id="{291E13EE-4A68-4803-8CFD-638A66A68B6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686983" y="2275654"/>
                <a:ext cx="436700" cy="334795"/>
              </a:xfrm>
              <a:prstGeom prst="rect">
                <a:avLst/>
              </a:prstGeom>
              <a:ln>
                <a:noFill/>
              </a:ln>
            </p:spPr>
          </p:pic>
          <p:sp>
            <p:nvSpPr>
              <p:cNvPr id="84" name="Rectangle 83">
                <a:extLst>
                  <a:ext uri="{FF2B5EF4-FFF2-40B4-BE49-F238E27FC236}">
                    <a16:creationId xmlns:a16="http://schemas.microsoft.com/office/drawing/2014/main" id="{F85CA75D-AA6F-488A-A14C-D98CB003F96D}"/>
                  </a:ext>
                </a:extLst>
              </p:cNvPr>
              <p:cNvSpPr/>
              <p:nvPr/>
            </p:nvSpPr>
            <p:spPr>
              <a:xfrm>
                <a:off x="2002598" y="2319941"/>
                <a:ext cx="1728574" cy="246221"/>
              </a:xfrm>
              <a:prstGeom prst="rect">
                <a:avLst/>
              </a:prstGeom>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Symbol" panose="020B0502040204020203" pitchFamily="34" charset="0"/>
                    <a:cs typeface="Segoe UI Semibold" panose="020B0702040204020203" pitchFamily="34" charset="0"/>
                  </a:rPr>
                  <a:t>Any code or framework…</a:t>
                </a:r>
              </a:p>
            </p:txBody>
          </p:sp>
        </p:grpSp>
        <p:grpSp>
          <p:nvGrpSpPr>
            <p:cNvPr id="30" name="Group 29">
              <a:extLst>
                <a:ext uri="{FF2B5EF4-FFF2-40B4-BE49-F238E27FC236}">
                  <a16:creationId xmlns:a16="http://schemas.microsoft.com/office/drawing/2014/main" id="{B7DA7E3E-2560-4671-BD45-91F8A79EC1EE}"/>
                </a:ext>
              </a:extLst>
            </p:cNvPr>
            <p:cNvGrpSpPr/>
            <p:nvPr/>
          </p:nvGrpSpPr>
          <p:grpSpPr>
            <a:xfrm>
              <a:off x="1059657" y="2105674"/>
              <a:ext cx="10048875" cy="184666"/>
              <a:chOff x="1181100" y="2026588"/>
              <a:chExt cx="10048875" cy="184666"/>
            </a:xfrm>
          </p:grpSpPr>
          <p:sp>
            <p:nvSpPr>
              <p:cNvPr id="130" name="TextBox 129">
                <a:extLst>
                  <a:ext uri="{FF2B5EF4-FFF2-40B4-BE49-F238E27FC236}">
                    <a16:creationId xmlns:a16="http://schemas.microsoft.com/office/drawing/2014/main" id="{F850618F-060F-4778-9DD2-F64645EA1032}"/>
                  </a:ext>
                </a:extLst>
              </p:cNvPr>
              <p:cNvSpPr txBox="1"/>
              <p:nvPr/>
            </p:nvSpPr>
            <p:spPr>
              <a:xfrm>
                <a:off x="1542027" y="2026588"/>
                <a:ext cx="9327020" cy="18466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Semibold"/>
                    <a:ea typeface="Segoe UI Symbol"/>
                    <a:cs typeface="+mn-cs"/>
                  </a:rPr>
                  <a:t>Microservices written in</a:t>
                </a:r>
              </a:p>
            </p:txBody>
          </p:sp>
          <p:cxnSp>
            <p:nvCxnSpPr>
              <p:cNvPr id="25" name="Straight Connector 24">
                <a:extLst>
                  <a:ext uri="{FF2B5EF4-FFF2-40B4-BE49-F238E27FC236}">
                    <a16:creationId xmlns:a16="http://schemas.microsoft.com/office/drawing/2014/main" id="{2038C5A0-BB23-4F7F-B6C2-7C57CA6651EC}"/>
                  </a:ext>
                </a:extLst>
              </p:cNvPr>
              <p:cNvCxnSpPr>
                <a:cxnSpLocks/>
              </p:cNvCxnSpPr>
              <p:nvPr/>
            </p:nvCxnSpPr>
            <p:spPr>
              <a:xfrm>
                <a:off x="1181100" y="2124075"/>
                <a:ext cx="4060484" cy="9553"/>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036209A-AC04-4D66-A90D-751A8D6E9747}"/>
                  </a:ext>
                </a:extLst>
              </p:cNvPr>
              <p:cNvCxnSpPr>
                <a:cxnSpLocks/>
              </p:cNvCxnSpPr>
              <p:nvPr/>
            </p:nvCxnSpPr>
            <p:spPr>
              <a:xfrm>
                <a:off x="7123113" y="2124075"/>
                <a:ext cx="4106862" cy="0"/>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2" name="Title 1">
            <a:extLst>
              <a:ext uri="{FF2B5EF4-FFF2-40B4-BE49-F238E27FC236}">
                <a16:creationId xmlns:a16="http://schemas.microsoft.com/office/drawing/2014/main" id="{5336B867-3670-47D0-8B14-FCB0F1F16826}"/>
              </a:ext>
            </a:extLst>
          </p:cNvPr>
          <p:cNvSpPr txBox="1">
            <a:spLocks/>
          </p:cNvSpPr>
          <p:nvPr/>
        </p:nvSpPr>
        <p:spPr>
          <a:xfrm>
            <a:off x="588263" y="457200"/>
            <a:ext cx="11018520" cy="892552"/>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200"/>
              <a:t>Dapr: Distributed Application Runtime</a:t>
            </a:r>
            <a:br>
              <a:rPr lang="en-US"/>
            </a:br>
            <a:r>
              <a:rPr lang="en-US" sz="1800">
                <a:solidFill>
                  <a:schemeClr val="accent1"/>
                </a:solidFill>
              </a:rPr>
              <a:t>Build apps using any language with any framework </a:t>
            </a:r>
            <a:endParaRPr lang="en-US">
              <a:solidFill>
                <a:schemeClr val="accent1"/>
              </a:solidFill>
            </a:endParaRPr>
          </a:p>
        </p:txBody>
      </p:sp>
      <p:pic>
        <p:nvPicPr>
          <p:cNvPr id="112" name="Picture 2" descr="Image result for c++ logo">
            <a:extLst>
              <a:ext uri="{FF2B5EF4-FFF2-40B4-BE49-F238E27FC236}">
                <a16:creationId xmlns:a16="http://schemas.microsoft.com/office/drawing/2014/main" id="{D082E5C2-AC53-4F4C-BC1D-FE9EBC1C9E7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46898" y="2449656"/>
            <a:ext cx="392856" cy="431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31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C23A4D6A-1DD0-44C6-981D-F1B0AB593363}"/>
              </a:ext>
            </a:extLst>
          </p:cNvPr>
          <p:cNvSpPr/>
          <p:nvPr/>
        </p:nvSpPr>
        <p:spPr bwMode="auto">
          <a:xfrm>
            <a:off x="586946" y="1663560"/>
            <a:ext cx="7676212" cy="4306233"/>
          </a:xfrm>
          <a:prstGeom prst="rect">
            <a:avLst/>
          </a:prstGeom>
          <a:solidFill>
            <a:schemeClr val="accent6">
              <a:lumMod val="20000"/>
              <a:lumOff val="80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145" name="Rectangle 144">
            <a:extLst>
              <a:ext uri="{FF2B5EF4-FFF2-40B4-BE49-F238E27FC236}">
                <a16:creationId xmlns:a16="http://schemas.microsoft.com/office/drawing/2014/main" id="{65B8BBAA-317D-49BA-851D-A785DC1D1212}"/>
              </a:ext>
            </a:extLst>
          </p:cNvPr>
          <p:cNvSpPr/>
          <p:nvPr/>
        </p:nvSpPr>
        <p:spPr bwMode="auto">
          <a:xfrm>
            <a:off x="3048001" y="4242435"/>
            <a:ext cx="4627968" cy="1318193"/>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19" name="Rectangle 118">
            <a:extLst>
              <a:ext uri="{FF2B5EF4-FFF2-40B4-BE49-F238E27FC236}">
                <a16:creationId xmlns:a16="http://schemas.microsoft.com/office/drawing/2014/main" id="{E2285BFE-7992-4FFE-AFCE-F0BCD9BB1ACA}"/>
              </a:ext>
            </a:extLst>
          </p:cNvPr>
          <p:cNvSpPr/>
          <p:nvPr/>
        </p:nvSpPr>
        <p:spPr>
          <a:xfrm>
            <a:off x="6456309" y="2025112"/>
            <a:ext cx="1638077" cy="124650"/>
          </a:xfrm>
          <a:prstGeom prst="rect">
            <a:avLst/>
          </a:prstGeom>
          <a:noFill/>
          <a:ln>
            <a:noFill/>
          </a:ln>
        </p:spPr>
        <p:txBody>
          <a:bodyPr wrap="square" lIns="0" tIns="0" rIns="0" bIns="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Update component changes</a:t>
            </a:r>
          </a:p>
        </p:txBody>
      </p:sp>
      <p:cxnSp>
        <p:nvCxnSpPr>
          <p:cNvPr id="120" name="Connector: Elbow 39">
            <a:extLst>
              <a:ext uri="{FF2B5EF4-FFF2-40B4-BE49-F238E27FC236}">
                <a16:creationId xmlns:a16="http://schemas.microsoft.com/office/drawing/2014/main" id="{D4EECB66-BF46-4BB8-B31B-1E6918C282E5}"/>
              </a:ext>
            </a:extLst>
          </p:cNvPr>
          <p:cNvCxnSpPr>
            <a:cxnSpLocks/>
          </p:cNvCxnSpPr>
          <p:nvPr/>
        </p:nvCxnSpPr>
        <p:spPr>
          <a:xfrm>
            <a:off x="3646681" y="3630306"/>
            <a:ext cx="0" cy="612129"/>
          </a:xfrm>
          <a:prstGeom prst="straightConnector1">
            <a:avLst/>
          </a:prstGeom>
          <a:ln w="19050">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86BD8586-F869-41D2-912B-8D57F0A06BC7}"/>
              </a:ext>
            </a:extLst>
          </p:cNvPr>
          <p:cNvSpPr/>
          <p:nvPr/>
        </p:nvSpPr>
        <p:spPr>
          <a:xfrm>
            <a:off x="802089" y="1985094"/>
            <a:ext cx="1718341" cy="124650"/>
          </a:xfrm>
          <a:prstGeom prst="rect">
            <a:avLst/>
          </a:prstGeom>
          <a:noFill/>
          <a:ln>
            <a:noFill/>
          </a:ln>
        </p:spPr>
        <p:txBody>
          <a:bodyPr wrap="square" lIns="0" tIns="0" rIns="0" bIns="0">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Updates actor partition placement</a:t>
            </a:r>
          </a:p>
        </p:txBody>
      </p:sp>
      <p:sp>
        <p:nvSpPr>
          <p:cNvPr id="128" name="Rectangle 6">
            <a:extLst>
              <a:ext uri="{FF2B5EF4-FFF2-40B4-BE49-F238E27FC236}">
                <a16:creationId xmlns:a16="http://schemas.microsoft.com/office/drawing/2014/main" id="{560C9580-04B6-4980-8105-0645F10E1FE7}"/>
              </a:ext>
            </a:extLst>
          </p:cNvPr>
          <p:cNvSpPr/>
          <p:nvPr/>
        </p:nvSpPr>
        <p:spPr bwMode="auto">
          <a:xfrm>
            <a:off x="1782850" y="3600451"/>
            <a:ext cx="3564654" cy="258659"/>
          </a:xfrm>
          <a:custGeom>
            <a:avLst/>
            <a:gdLst>
              <a:gd name="connsiteX0" fmla="*/ 0 w 3726180"/>
              <a:gd name="connsiteY0" fmla="*/ 0 h 205740"/>
              <a:gd name="connsiteX1" fmla="*/ 3726180 w 3726180"/>
              <a:gd name="connsiteY1" fmla="*/ 0 h 205740"/>
              <a:gd name="connsiteX2" fmla="*/ 3726180 w 3726180"/>
              <a:gd name="connsiteY2" fmla="*/ 205740 h 205740"/>
              <a:gd name="connsiteX3" fmla="*/ 0 w 3726180"/>
              <a:gd name="connsiteY3" fmla="*/ 205740 h 205740"/>
              <a:gd name="connsiteX4" fmla="*/ 0 w 3726180"/>
              <a:gd name="connsiteY4" fmla="*/ 0 h 205740"/>
              <a:gd name="connsiteX0" fmla="*/ 3726180 w 3817620"/>
              <a:gd name="connsiteY0" fmla="*/ 0 h 205740"/>
              <a:gd name="connsiteX1" fmla="*/ 3726180 w 3817620"/>
              <a:gd name="connsiteY1" fmla="*/ 205740 h 205740"/>
              <a:gd name="connsiteX2" fmla="*/ 0 w 3817620"/>
              <a:gd name="connsiteY2" fmla="*/ 205740 h 205740"/>
              <a:gd name="connsiteX3" fmla="*/ 0 w 3817620"/>
              <a:gd name="connsiteY3" fmla="*/ 0 h 205740"/>
              <a:gd name="connsiteX4" fmla="*/ 3817620 w 3817620"/>
              <a:gd name="connsiteY4" fmla="*/ 91440 h 205740"/>
              <a:gd name="connsiteX0" fmla="*/ 3726180 w 3726180"/>
              <a:gd name="connsiteY0" fmla="*/ 0 h 205740"/>
              <a:gd name="connsiteX1" fmla="*/ 3726180 w 3726180"/>
              <a:gd name="connsiteY1" fmla="*/ 205740 h 205740"/>
              <a:gd name="connsiteX2" fmla="*/ 0 w 3726180"/>
              <a:gd name="connsiteY2" fmla="*/ 205740 h 205740"/>
              <a:gd name="connsiteX3" fmla="*/ 0 w 3726180"/>
              <a:gd name="connsiteY3" fmla="*/ 0 h 205740"/>
            </a:gdLst>
            <a:ahLst/>
            <a:cxnLst>
              <a:cxn ang="0">
                <a:pos x="connsiteX0" y="connsiteY0"/>
              </a:cxn>
              <a:cxn ang="0">
                <a:pos x="connsiteX1" y="connsiteY1"/>
              </a:cxn>
              <a:cxn ang="0">
                <a:pos x="connsiteX2" y="connsiteY2"/>
              </a:cxn>
              <a:cxn ang="0">
                <a:pos x="connsiteX3" y="connsiteY3"/>
              </a:cxn>
            </a:cxnLst>
            <a:rect l="l" t="t" r="r" b="b"/>
            <a:pathLst>
              <a:path w="3726180" h="205740">
                <a:moveTo>
                  <a:pt x="3726180" y="0"/>
                </a:moveTo>
                <a:lnTo>
                  <a:pt x="3726180" y="205740"/>
                </a:lnTo>
                <a:lnTo>
                  <a:pt x="0" y="205740"/>
                </a:lnTo>
                <a:lnTo>
                  <a:pt x="0" y="0"/>
                </a:ln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7C3F82B7-E1B2-436E-923F-5C96E994D072}"/>
              </a:ext>
            </a:extLst>
          </p:cNvPr>
          <p:cNvSpPr/>
          <p:nvPr/>
        </p:nvSpPr>
        <p:spPr>
          <a:xfrm>
            <a:off x="3774912" y="3955588"/>
            <a:ext cx="1146313" cy="193899"/>
          </a:xfrm>
          <a:prstGeom prst="rect">
            <a:avLst/>
          </a:prstGeom>
          <a:solidFill>
            <a:schemeClr val="accent6">
              <a:lumMod val="20000"/>
              <a:lumOff val="80000"/>
            </a:schemeClr>
          </a:solidFill>
          <a:ln>
            <a:noFill/>
          </a:ln>
        </p:spPr>
        <p:txBody>
          <a:bodyPr wrap="square" lIns="0" tIns="27432" rIns="0" bIns="27432">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Injects Dapr runtime</a:t>
            </a:r>
          </a:p>
        </p:txBody>
      </p:sp>
      <p:sp>
        <p:nvSpPr>
          <p:cNvPr id="153" name="Rectangle 152">
            <a:extLst>
              <a:ext uri="{FF2B5EF4-FFF2-40B4-BE49-F238E27FC236}">
                <a16:creationId xmlns:a16="http://schemas.microsoft.com/office/drawing/2014/main" id="{7A254133-7A82-4A1F-9068-1331B40B1BC8}"/>
              </a:ext>
            </a:extLst>
          </p:cNvPr>
          <p:cNvSpPr/>
          <p:nvPr/>
        </p:nvSpPr>
        <p:spPr bwMode="auto">
          <a:xfrm>
            <a:off x="9015830" y="1663561"/>
            <a:ext cx="2918782" cy="4737240"/>
          </a:xfrm>
          <a:prstGeom prst="rect">
            <a:avLst/>
          </a:prstGeom>
          <a:solidFill>
            <a:schemeClr val="accent6">
              <a:lumMod val="20000"/>
              <a:lumOff val="80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Components</a:t>
            </a:r>
          </a:p>
        </p:txBody>
      </p:sp>
      <p:pic>
        <p:nvPicPr>
          <p:cNvPr id="154" name="Picture 153">
            <a:extLst>
              <a:ext uri="{FF2B5EF4-FFF2-40B4-BE49-F238E27FC236}">
                <a16:creationId xmlns:a16="http://schemas.microsoft.com/office/drawing/2014/main" id="{3B1A7378-A015-44D6-A80A-696733811622}"/>
              </a:ext>
            </a:extLst>
          </p:cNvPr>
          <p:cNvPicPr>
            <a:picLocks noChangeAspect="1"/>
          </p:cNvPicPr>
          <p:nvPr/>
        </p:nvPicPr>
        <p:blipFill>
          <a:blip r:embed="rId2"/>
          <a:stretch>
            <a:fillRect/>
          </a:stretch>
        </p:blipFill>
        <p:spPr>
          <a:xfrm>
            <a:off x="7795560" y="1236816"/>
            <a:ext cx="775208" cy="775208"/>
          </a:xfrm>
          <a:prstGeom prst="rect">
            <a:avLst/>
          </a:prstGeom>
          <a:effectLst/>
        </p:spPr>
      </p:pic>
      <p:grpSp>
        <p:nvGrpSpPr>
          <p:cNvPr id="19" name="Group 18">
            <a:extLst>
              <a:ext uri="{FF2B5EF4-FFF2-40B4-BE49-F238E27FC236}">
                <a16:creationId xmlns:a16="http://schemas.microsoft.com/office/drawing/2014/main" id="{75BA48E5-BADB-4FF9-85F1-A4282A98F6F6}"/>
              </a:ext>
            </a:extLst>
          </p:cNvPr>
          <p:cNvGrpSpPr/>
          <p:nvPr/>
        </p:nvGrpSpPr>
        <p:grpSpPr>
          <a:xfrm>
            <a:off x="7985761" y="3069895"/>
            <a:ext cx="1075158" cy="143801"/>
            <a:chOff x="6522720" y="3069895"/>
            <a:chExt cx="2040325" cy="191049"/>
          </a:xfrm>
        </p:grpSpPr>
        <p:sp>
          <p:nvSpPr>
            <p:cNvPr id="156" name="Rectangle 155">
              <a:extLst>
                <a:ext uri="{FF2B5EF4-FFF2-40B4-BE49-F238E27FC236}">
                  <a16:creationId xmlns:a16="http://schemas.microsoft.com/office/drawing/2014/main" id="{DCF3FC06-64A5-4EDC-BA56-E18E395BBF28}"/>
                </a:ext>
              </a:extLst>
            </p:cNvPr>
            <p:cNvSpPr/>
            <p:nvPr/>
          </p:nvSpPr>
          <p:spPr>
            <a:xfrm>
              <a:off x="6757226" y="3069895"/>
              <a:ext cx="1471110" cy="13849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Segoe UI" pitchFamily="34" charset="0"/>
                </a:rPr>
                <a:t>Component management</a:t>
              </a:r>
            </a:p>
          </p:txBody>
        </p:sp>
        <p:cxnSp>
          <p:nvCxnSpPr>
            <p:cNvPr id="157" name="Straight Arrow Connector 156">
              <a:extLst>
                <a:ext uri="{FF2B5EF4-FFF2-40B4-BE49-F238E27FC236}">
                  <a16:creationId xmlns:a16="http://schemas.microsoft.com/office/drawing/2014/main" id="{D0AB9B65-0C4E-44AB-B429-A2CEC50F826F}"/>
                </a:ext>
              </a:extLst>
            </p:cNvPr>
            <p:cNvCxnSpPr>
              <a:cxnSpLocks/>
            </p:cNvCxnSpPr>
            <p:nvPr/>
          </p:nvCxnSpPr>
          <p:spPr>
            <a:xfrm>
              <a:off x="6522720" y="3260944"/>
              <a:ext cx="2040325" cy="0"/>
            </a:xfrm>
            <a:prstGeom prst="straightConnector1">
              <a:avLst/>
            </a:prstGeom>
            <a:ln w="19050">
              <a:solidFill>
                <a:schemeClr val="accent1"/>
              </a:solidFill>
              <a:prstDash val="solid"/>
              <a:headEnd type="none"/>
              <a:tailEnd type="arrow" w="lg"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292FC363-94AA-4176-9FCA-25254B3207B2}"/>
              </a:ext>
            </a:extLst>
          </p:cNvPr>
          <p:cNvGrpSpPr/>
          <p:nvPr/>
        </p:nvGrpSpPr>
        <p:grpSpPr>
          <a:xfrm>
            <a:off x="2569848" y="980453"/>
            <a:ext cx="1927732" cy="562168"/>
            <a:chOff x="2901950" y="1409378"/>
            <a:chExt cx="1927732" cy="562168"/>
          </a:xfrm>
        </p:grpSpPr>
        <p:grpSp>
          <p:nvGrpSpPr>
            <p:cNvPr id="4" name="Group 3">
              <a:extLst>
                <a:ext uri="{FF2B5EF4-FFF2-40B4-BE49-F238E27FC236}">
                  <a16:creationId xmlns:a16="http://schemas.microsoft.com/office/drawing/2014/main" id="{A60E57EF-7E60-43F3-9518-4ECBAEC32DC1}"/>
                </a:ext>
              </a:extLst>
            </p:cNvPr>
            <p:cNvGrpSpPr/>
            <p:nvPr/>
          </p:nvGrpSpPr>
          <p:grpSpPr>
            <a:xfrm>
              <a:off x="3657095" y="1409378"/>
              <a:ext cx="417443" cy="417443"/>
              <a:chOff x="3657095" y="1409378"/>
              <a:chExt cx="417443" cy="417443"/>
            </a:xfrm>
          </p:grpSpPr>
          <p:sp>
            <p:nvSpPr>
              <p:cNvPr id="3" name="Oval 2">
                <a:extLst>
                  <a:ext uri="{FF2B5EF4-FFF2-40B4-BE49-F238E27FC236}">
                    <a16:creationId xmlns:a16="http://schemas.microsoft.com/office/drawing/2014/main" id="{D610A782-F352-4A96-BF9C-D641F8C83851}"/>
                  </a:ext>
                </a:extLst>
              </p:cNvPr>
              <p:cNvSpPr/>
              <p:nvPr/>
            </p:nvSpPr>
            <p:spPr bwMode="auto">
              <a:xfrm>
                <a:off x="3657095" y="1409378"/>
                <a:ext cx="417443" cy="417443"/>
              </a:xfrm>
              <a:prstGeom prst="ellipse">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158" name="Picture 157">
                <a:extLst>
                  <a:ext uri="{FF2B5EF4-FFF2-40B4-BE49-F238E27FC236}">
                    <a16:creationId xmlns:a16="http://schemas.microsoft.com/office/drawing/2014/main" id="{5D61FCD0-5C9D-4516-BC58-3A6E11297B8D}"/>
                  </a:ext>
                </a:extLst>
              </p:cNvPr>
              <p:cNvPicPr>
                <a:picLocks noChangeAspect="1"/>
              </p:cNvPicPr>
              <p:nvPr/>
            </p:nvPicPr>
            <p:blipFill>
              <a:blip r:embed="rId3">
                <a:duotone>
                  <a:prstClr val="black"/>
                  <a:schemeClr val="accent6">
                    <a:tint val="45000"/>
                    <a:satMod val="400000"/>
                  </a:schemeClr>
                </a:duotone>
              </a:blip>
              <a:stretch>
                <a:fillRect/>
              </a:stretch>
            </p:blipFill>
            <p:spPr>
              <a:xfrm>
                <a:off x="3713298" y="1471555"/>
                <a:ext cx="305037" cy="293089"/>
              </a:xfrm>
              <a:prstGeom prst="rect">
                <a:avLst/>
              </a:prstGeom>
            </p:spPr>
          </p:pic>
        </p:grpSp>
        <p:sp>
          <p:nvSpPr>
            <p:cNvPr id="159" name="Rectangle 158">
              <a:extLst>
                <a:ext uri="{FF2B5EF4-FFF2-40B4-BE49-F238E27FC236}">
                  <a16:creationId xmlns:a16="http://schemas.microsoft.com/office/drawing/2014/main" id="{BCB93A17-420E-4C42-84EC-5E94C970D51F}"/>
                </a:ext>
              </a:extLst>
            </p:cNvPr>
            <p:cNvSpPr/>
            <p:nvPr/>
          </p:nvSpPr>
          <p:spPr>
            <a:xfrm>
              <a:off x="2901950" y="1833047"/>
              <a:ext cx="1927732"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Deploys and manages Dapr</a:t>
              </a:r>
            </a:p>
          </p:txBody>
        </p:sp>
      </p:grpSp>
      <p:cxnSp>
        <p:nvCxnSpPr>
          <p:cNvPr id="160" name="Straight Arrow Connector 159">
            <a:extLst>
              <a:ext uri="{FF2B5EF4-FFF2-40B4-BE49-F238E27FC236}">
                <a16:creationId xmlns:a16="http://schemas.microsoft.com/office/drawing/2014/main" id="{84A59023-7036-4B04-B900-9C7A6A072F11}"/>
              </a:ext>
            </a:extLst>
          </p:cNvPr>
          <p:cNvCxnSpPr>
            <a:cxnSpLocks/>
          </p:cNvCxnSpPr>
          <p:nvPr/>
        </p:nvCxnSpPr>
        <p:spPr>
          <a:xfrm flipH="1" flipV="1">
            <a:off x="3533714" y="1584960"/>
            <a:ext cx="4347" cy="692893"/>
          </a:xfrm>
          <a:prstGeom prst="straightConnector1">
            <a:avLst/>
          </a:prstGeom>
          <a:ln w="19050">
            <a:solidFill>
              <a:schemeClr val="tx2"/>
            </a:solidFill>
            <a:prstDash val="solid"/>
            <a:headEnd type="arrow" w="lg" len="med"/>
            <a:tailEnd type="none"/>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F6076047-DAB7-4A4C-AA17-D3C56AA6B632}"/>
              </a:ext>
            </a:extLst>
          </p:cNvPr>
          <p:cNvSpPr/>
          <p:nvPr/>
        </p:nvSpPr>
        <p:spPr bwMode="auto">
          <a:xfrm>
            <a:off x="584200" y="5962651"/>
            <a:ext cx="7676212" cy="438150"/>
          </a:xfrm>
          <a:prstGeom prst="rect">
            <a:avLst/>
          </a:prstGeom>
          <a:solidFill>
            <a:schemeClr val="bg1"/>
          </a:solidFill>
          <a:ln w="7710" cap="flat">
            <a:noFill/>
            <a:prstDash val="solid"/>
            <a:miter/>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Segoe UI Symbol"/>
                <a:cs typeface="+mn-cs"/>
              </a:rPr>
              <a:t>Any cloud or edge infrastructure</a:t>
            </a:r>
          </a:p>
        </p:txBody>
      </p:sp>
      <p:sp>
        <p:nvSpPr>
          <p:cNvPr id="86" name="Rectangle 85">
            <a:extLst>
              <a:ext uri="{FF2B5EF4-FFF2-40B4-BE49-F238E27FC236}">
                <a16:creationId xmlns:a16="http://schemas.microsoft.com/office/drawing/2014/main" id="{1E91CC6C-72AA-4A4A-8CF7-0A8DADF6E4DD}"/>
              </a:ext>
            </a:extLst>
          </p:cNvPr>
          <p:cNvSpPr/>
          <p:nvPr/>
        </p:nvSpPr>
        <p:spPr bwMode="auto">
          <a:xfrm>
            <a:off x="9145959" y="4520187"/>
            <a:ext cx="2681991" cy="848435"/>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109728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Publish &amp; subscribe</a:t>
            </a:r>
          </a:p>
          <a:p>
            <a:pPr marL="0" marR="0" lvl="0" indent="0" algn="l" defTabSz="932472" rtl="0" eaLnBrk="1" fontAlgn="base" latinLnBrk="0" hangingPunct="1">
              <a:lnSpc>
                <a:spcPct val="100000"/>
              </a:lnSpc>
              <a:spcBef>
                <a:spcPct val="0"/>
              </a:spcBef>
              <a:spcAft>
                <a:spcPct val="0"/>
              </a:spcAft>
              <a:buClrTx/>
              <a:buSzTx/>
              <a:buFontTx/>
              <a:buNone/>
              <a:tabLst/>
              <a:defRPr/>
            </a:pPr>
            <a:endParaRPr lang="en-US" sz="1200">
              <a:solidFill>
                <a:srgbClr val="000000"/>
              </a:solidFill>
              <a:latin typeface="Segoe UI Semibold" panose="020B0702040204020203" pitchFamily="34" charset="0"/>
              <a:cs typeface="Segoe UI Semibold" panose="020B07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87" name="Rectangle 86">
            <a:extLst>
              <a:ext uri="{FF2B5EF4-FFF2-40B4-BE49-F238E27FC236}">
                <a16:creationId xmlns:a16="http://schemas.microsoft.com/office/drawing/2014/main" id="{73F34A39-3661-493A-A78C-DD96614D28D8}"/>
              </a:ext>
            </a:extLst>
          </p:cNvPr>
          <p:cNvSpPr/>
          <p:nvPr/>
        </p:nvSpPr>
        <p:spPr bwMode="auto">
          <a:xfrm>
            <a:off x="9146805" y="3373694"/>
            <a:ext cx="2681991" cy="1038552"/>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State stores</a:t>
            </a:r>
          </a:p>
        </p:txBody>
      </p:sp>
      <p:sp>
        <p:nvSpPr>
          <p:cNvPr id="88" name="Rectangle 87">
            <a:extLst>
              <a:ext uri="{FF2B5EF4-FFF2-40B4-BE49-F238E27FC236}">
                <a16:creationId xmlns:a16="http://schemas.microsoft.com/office/drawing/2014/main" id="{65EC1920-01C8-4DAD-9621-821A8B7A4926}"/>
              </a:ext>
            </a:extLst>
          </p:cNvPr>
          <p:cNvSpPr/>
          <p:nvPr/>
        </p:nvSpPr>
        <p:spPr bwMode="auto">
          <a:xfrm>
            <a:off x="9145959" y="2056177"/>
            <a:ext cx="2683644" cy="1193044"/>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Resource bindings</a:t>
            </a:r>
          </a:p>
        </p:txBody>
      </p:sp>
      <p:pic>
        <p:nvPicPr>
          <p:cNvPr id="89" name="Picture 88">
            <a:extLst>
              <a:ext uri="{FF2B5EF4-FFF2-40B4-BE49-F238E27FC236}">
                <a16:creationId xmlns:a16="http://schemas.microsoft.com/office/drawing/2014/main" id="{A382A497-8ACE-4AEE-B5F2-074D5EC50CD4}"/>
              </a:ext>
            </a:extLst>
          </p:cNvPr>
          <p:cNvPicPr>
            <a:picLocks noChangeAspect="1"/>
          </p:cNvPicPr>
          <p:nvPr/>
        </p:nvPicPr>
        <p:blipFill>
          <a:blip r:embed="rId4"/>
          <a:stretch>
            <a:fillRect/>
          </a:stretch>
        </p:blipFill>
        <p:spPr>
          <a:xfrm>
            <a:off x="9184396" y="4857487"/>
            <a:ext cx="398632" cy="345707"/>
          </a:xfrm>
          <a:prstGeom prst="rect">
            <a:avLst/>
          </a:prstGeom>
        </p:spPr>
      </p:pic>
      <p:pic>
        <p:nvPicPr>
          <p:cNvPr id="90" name="Picture 89">
            <a:extLst>
              <a:ext uri="{FF2B5EF4-FFF2-40B4-BE49-F238E27FC236}">
                <a16:creationId xmlns:a16="http://schemas.microsoft.com/office/drawing/2014/main" id="{BA807BCE-60E4-4BFB-BE93-E8D01F7C9CC9}"/>
              </a:ext>
            </a:extLst>
          </p:cNvPr>
          <p:cNvPicPr>
            <a:picLocks noChangeAspect="1"/>
          </p:cNvPicPr>
          <p:nvPr/>
        </p:nvPicPr>
        <p:blipFill>
          <a:blip r:embed="rId4"/>
          <a:stretch>
            <a:fillRect/>
          </a:stretch>
        </p:blipFill>
        <p:spPr>
          <a:xfrm>
            <a:off x="10370470" y="3789042"/>
            <a:ext cx="398632" cy="345707"/>
          </a:xfrm>
          <a:prstGeom prst="rect">
            <a:avLst/>
          </a:prstGeom>
        </p:spPr>
      </p:pic>
      <p:pic>
        <p:nvPicPr>
          <p:cNvPr id="91" name="Picture 90">
            <a:extLst>
              <a:ext uri="{FF2B5EF4-FFF2-40B4-BE49-F238E27FC236}">
                <a16:creationId xmlns:a16="http://schemas.microsoft.com/office/drawing/2014/main" id="{85934ED2-3AF4-4369-8CFC-F3C50B5D3D38}"/>
              </a:ext>
            </a:extLst>
          </p:cNvPr>
          <p:cNvPicPr>
            <a:picLocks noChangeAspect="1"/>
          </p:cNvPicPr>
          <p:nvPr/>
        </p:nvPicPr>
        <p:blipFill>
          <a:blip r:embed="rId5"/>
          <a:stretch>
            <a:fillRect/>
          </a:stretch>
        </p:blipFill>
        <p:spPr>
          <a:xfrm>
            <a:off x="9315636" y="3769514"/>
            <a:ext cx="301148" cy="278832"/>
          </a:xfrm>
          <a:prstGeom prst="rect">
            <a:avLst/>
          </a:prstGeom>
        </p:spPr>
      </p:pic>
      <p:sp>
        <p:nvSpPr>
          <p:cNvPr id="102" name="TextBox 101">
            <a:extLst>
              <a:ext uri="{FF2B5EF4-FFF2-40B4-BE49-F238E27FC236}">
                <a16:creationId xmlns:a16="http://schemas.microsoft.com/office/drawing/2014/main" id="{A0F6221D-ACFF-4017-BEF7-41E200C6EA1F}"/>
              </a:ext>
            </a:extLst>
          </p:cNvPr>
          <p:cNvSpPr txBox="1"/>
          <p:nvPr/>
        </p:nvSpPr>
        <p:spPr>
          <a:xfrm>
            <a:off x="10766158" y="2966062"/>
            <a:ext cx="525785"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GCP pub/sub</a:t>
            </a:r>
          </a:p>
        </p:txBody>
      </p:sp>
      <p:pic>
        <p:nvPicPr>
          <p:cNvPr id="105" name="Picture 104" descr="A close up of a box&#10;&#10;Description automatically generated">
            <a:extLst>
              <a:ext uri="{FF2B5EF4-FFF2-40B4-BE49-F238E27FC236}">
                <a16:creationId xmlns:a16="http://schemas.microsoft.com/office/drawing/2014/main" id="{09EA6CEE-7376-417A-BA3D-430E32AE09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89907" y="2574752"/>
            <a:ext cx="344086" cy="381561"/>
          </a:xfrm>
          <a:prstGeom prst="rect">
            <a:avLst/>
          </a:prstGeom>
        </p:spPr>
      </p:pic>
      <p:pic>
        <p:nvPicPr>
          <p:cNvPr id="106" name="Picture 105">
            <a:extLst>
              <a:ext uri="{FF2B5EF4-FFF2-40B4-BE49-F238E27FC236}">
                <a16:creationId xmlns:a16="http://schemas.microsoft.com/office/drawing/2014/main" id="{21BE2B65-89E2-42DA-9CDC-8CBBC4C1FFAB}"/>
              </a:ext>
            </a:extLst>
          </p:cNvPr>
          <p:cNvPicPr>
            <a:picLocks noChangeAspect="1"/>
          </p:cNvPicPr>
          <p:nvPr/>
        </p:nvPicPr>
        <p:blipFill>
          <a:blip r:embed="rId7"/>
          <a:stretch>
            <a:fillRect/>
          </a:stretch>
        </p:blipFill>
        <p:spPr>
          <a:xfrm>
            <a:off x="10847762" y="2578561"/>
            <a:ext cx="362576" cy="371134"/>
          </a:xfrm>
          <a:prstGeom prst="rect">
            <a:avLst/>
          </a:prstGeom>
        </p:spPr>
      </p:pic>
      <p:sp>
        <p:nvSpPr>
          <p:cNvPr id="107" name="TextBox 106">
            <a:extLst>
              <a:ext uri="{FF2B5EF4-FFF2-40B4-BE49-F238E27FC236}">
                <a16:creationId xmlns:a16="http://schemas.microsoft.com/office/drawing/2014/main" id="{A02043B6-1C36-48A3-BD84-9C50E711202D}"/>
              </a:ext>
            </a:extLst>
          </p:cNvPr>
          <p:cNvSpPr txBox="1"/>
          <p:nvPr/>
        </p:nvSpPr>
        <p:spPr>
          <a:xfrm>
            <a:off x="10273597" y="2966062"/>
            <a:ext cx="376706"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 SQS</a:t>
            </a:r>
          </a:p>
        </p:txBody>
      </p:sp>
      <p:sp>
        <p:nvSpPr>
          <p:cNvPr id="108" name="TextBox 107">
            <a:extLst>
              <a:ext uri="{FF2B5EF4-FFF2-40B4-BE49-F238E27FC236}">
                <a16:creationId xmlns:a16="http://schemas.microsoft.com/office/drawing/2014/main" id="{88E2EBD1-BEC9-41F9-8A4D-0A636AF8C61B}"/>
              </a:ext>
            </a:extLst>
          </p:cNvPr>
          <p:cNvSpPr txBox="1"/>
          <p:nvPr/>
        </p:nvSpPr>
        <p:spPr>
          <a:xfrm>
            <a:off x="9276110" y="2966062"/>
            <a:ext cx="408765"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EventHub</a:t>
            </a:r>
          </a:p>
        </p:txBody>
      </p:sp>
      <p:sp>
        <p:nvSpPr>
          <p:cNvPr id="109" name="TextBox 108">
            <a:extLst>
              <a:ext uri="{FF2B5EF4-FFF2-40B4-BE49-F238E27FC236}">
                <a16:creationId xmlns:a16="http://schemas.microsoft.com/office/drawing/2014/main" id="{E01933F9-B345-4544-B4C3-D249D8F9C127}"/>
              </a:ext>
            </a:extLst>
          </p:cNvPr>
          <p:cNvSpPr txBox="1"/>
          <p:nvPr/>
        </p:nvSpPr>
        <p:spPr>
          <a:xfrm>
            <a:off x="9867469" y="2966062"/>
            <a:ext cx="214802"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Kafka</a:t>
            </a:r>
          </a:p>
        </p:txBody>
      </p:sp>
      <p:pic>
        <p:nvPicPr>
          <p:cNvPr id="110" name="Picture 109" descr="A close up of a logo&#10;&#10;Description automatically generated">
            <a:extLst>
              <a:ext uri="{FF2B5EF4-FFF2-40B4-BE49-F238E27FC236}">
                <a16:creationId xmlns:a16="http://schemas.microsoft.com/office/drawing/2014/main" id="{EDDAA754-3A26-417D-A8FF-82183C06EDD9}"/>
              </a:ext>
            </a:extLst>
          </p:cNvPr>
          <p:cNvPicPr>
            <a:picLocks noChangeAspect="1"/>
          </p:cNvPicPr>
          <p:nvPr/>
        </p:nvPicPr>
        <p:blipFill>
          <a:blip r:embed="rId8">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888520" y="2618568"/>
            <a:ext cx="172702" cy="286970"/>
          </a:xfrm>
          <a:prstGeom prst="rect">
            <a:avLst/>
          </a:prstGeom>
        </p:spPr>
      </p:pic>
      <p:sp>
        <p:nvSpPr>
          <p:cNvPr id="111" name="TextBox 110">
            <a:extLst>
              <a:ext uri="{FF2B5EF4-FFF2-40B4-BE49-F238E27FC236}">
                <a16:creationId xmlns:a16="http://schemas.microsoft.com/office/drawing/2014/main" id="{D7EF2520-59EA-44CB-8D1B-2EFAB3F7E035}"/>
              </a:ext>
            </a:extLst>
          </p:cNvPr>
          <p:cNvSpPr txBox="1"/>
          <p:nvPr/>
        </p:nvSpPr>
        <p:spPr>
          <a:xfrm>
            <a:off x="11301468" y="2704999"/>
            <a:ext cx="360676" cy="1135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sp>
        <p:nvSpPr>
          <p:cNvPr id="112" name="TextBox 111">
            <a:extLst>
              <a:ext uri="{FF2B5EF4-FFF2-40B4-BE49-F238E27FC236}">
                <a16:creationId xmlns:a16="http://schemas.microsoft.com/office/drawing/2014/main" id="{238F9823-2867-42CB-B632-0AB1557F6D0D}"/>
              </a:ext>
            </a:extLst>
          </p:cNvPr>
          <p:cNvSpPr txBox="1"/>
          <p:nvPr/>
        </p:nvSpPr>
        <p:spPr>
          <a:xfrm>
            <a:off x="9791340" y="4092062"/>
            <a:ext cx="433950" cy="993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CosmosDB</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13" name="TextBox 112">
            <a:extLst>
              <a:ext uri="{FF2B5EF4-FFF2-40B4-BE49-F238E27FC236}">
                <a16:creationId xmlns:a16="http://schemas.microsoft.com/office/drawing/2014/main" id="{114F6406-A3DA-417F-AAB2-CABC12A18578}"/>
              </a:ext>
            </a:extLst>
          </p:cNvPr>
          <p:cNvSpPr txBox="1"/>
          <p:nvPr/>
        </p:nvSpPr>
        <p:spPr>
          <a:xfrm>
            <a:off x="9121315" y="4090087"/>
            <a:ext cx="689791" cy="99388"/>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DynamoDB</a:t>
            </a:r>
          </a:p>
        </p:txBody>
      </p:sp>
      <p:pic>
        <p:nvPicPr>
          <p:cNvPr id="116" name="Graphic 115">
            <a:extLst>
              <a:ext uri="{FF2B5EF4-FFF2-40B4-BE49-F238E27FC236}">
                <a16:creationId xmlns:a16="http://schemas.microsoft.com/office/drawing/2014/main" id="{F9455C2A-678C-436A-A520-E644246A91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44202" y="2626303"/>
            <a:ext cx="272582" cy="279016"/>
          </a:xfrm>
          <a:prstGeom prst="rect">
            <a:avLst/>
          </a:prstGeom>
        </p:spPr>
      </p:pic>
      <p:pic>
        <p:nvPicPr>
          <p:cNvPr id="118" name="Graphic 117">
            <a:extLst>
              <a:ext uri="{FF2B5EF4-FFF2-40B4-BE49-F238E27FC236}">
                <a16:creationId xmlns:a16="http://schemas.microsoft.com/office/drawing/2014/main" id="{38D74D83-1E82-4906-8EC5-44EFAD6AD6F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75549" y="3771394"/>
            <a:ext cx="270564" cy="276952"/>
          </a:xfrm>
          <a:prstGeom prst="rect">
            <a:avLst/>
          </a:prstGeom>
        </p:spPr>
      </p:pic>
      <p:sp>
        <p:nvSpPr>
          <p:cNvPr id="22" name="Rectangle 21">
            <a:extLst>
              <a:ext uri="{FF2B5EF4-FFF2-40B4-BE49-F238E27FC236}">
                <a16:creationId xmlns:a16="http://schemas.microsoft.com/office/drawing/2014/main" id="{47D502C4-56D3-464E-AC19-C0284DE49BA7}"/>
              </a:ext>
            </a:extLst>
          </p:cNvPr>
          <p:cNvSpPr/>
          <p:nvPr/>
        </p:nvSpPr>
        <p:spPr>
          <a:xfrm>
            <a:off x="9327952" y="2340737"/>
            <a:ext cx="682879" cy="127784"/>
          </a:xfrm>
          <a:prstGeom prst="rect">
            <a:avLst/>
          </a:prstGeom>
        </p:spPr>
        <p:txBody>
          <a:bodyPr wrap="none" lIns="0" tIns="0" rIns="0" b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Input/output</a:t>
            </a:r>
          </a:p>
        </p:txBody>
      </p:sp>
      <p:sp>
        <p:nvSpPr>
          <p:cNvPr id="194" name="TextBox 193">
            <a:extLst>
              <a:ext uri="{FF2B5EF4-FFF2-40B4-BE49-F238E27FC236}">
                <a16:creationId xmlns:a16="http://schemas.microsoft.com/office/drawing/2014/main" id="{6FC3CDCE-3A8D-4972-B749-AEF83AECC081}"/>
              </a:ext>
            </a:extLst>
          </p:cNvPr>
          <p:cNvSpPr txBox="1"/>
          <p:nvPr/>
        </p:nvSpPr>
        <p:spPr>
          <a:xfrm>
            <a:off x="11299842" y="3965600"/>
            <a:ext cx="360676" cy="1135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sp>
        <p:nvSpPr>
          <p:cNvPr id="195" name="TextBox 194">
            <a:extLst>
              <a:ext uri="{FF2B5EF4-FFF2-40B4-BE49-F238E27FC236}">
                <a16:creationId xmlns:a16="http://schemas.microsoft.com/office/drawing/2014/main" id="{557752D3-DAC6-4D22-9539-8E60984877E5}"/>
              </a:ext>
            </a:extLst>
          </p:cNvPr>
          <p:cNvSpPr txBox="1"/>
          <p:nvPr/>
        </p:nvSpPr>
        <p:spPr>
          <a:xfrm>
            <a:off x="11373925" y="4887611"/>
            <a:ext cx="360676" cy="1135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grpSp>
        <p:nvGrpSpPr>
          <p:cNvPr id="2" name="Group 1">
            <a:extLst>
              <a:ext uri="{FF2B5EF4-FFF2-40B4-BE49-F238E27FC236}">
                <a16:creationId xmlns:a16="http://schemas.microsoft.com/office/drawing/2014/main" id="{7A19EAEE-9664-41E4-BDD7-FB6CCB950B35}"/>
              </a:ext>
            </a:extLst>
          </p:cNvPr>
          <p:cNvGrpSpPr/>
          <p:nvPr/>
        </p:nvGrpSpPr>
        <p:grpSpPr>
          <a:xfrm>
            <a:off x="882353" y="2279772"/>
            <a:ext cx="1638077" cy="1318193"/>
            <a:chOff x="1055073" y="2279772"/>
            <a:chExt cx="1638077" cy="1318193"/>
          </a:xfrm>
        </p:grpSpPr>
        <p:sp>
          <p:nvSpPr>
            <p:cNvPr id="190" name="Rectangle 189">
              <a:extLst>
                <a:ext uri="{FF2B5EF4-FFF2-40B4-BE49-F238E27FC236}">
                  <a16:creationId xmlns:a16="http://schemas.microsoft.com/office/drawing/2014/main" id="{F89DD0B0-2A28-407D-960D-0C57EBF00754}"/>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91" name="Rounded Rectangle 5">
              <a:extLst>
                <a:ext uri="{FF2B5EF4-FFF2-40B4-BE49-F238E27FC236}">
                  <a16:creationId xmlns:a16="http://schemas.microsoft.com/office/drawing/2014/main" id="{BBD6AEDE-44F7-46DD-B8F8-B3579782BB32}"/>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198" name="Graphic 197">
              <a:extLst>
                <a:ext uri="{FF2B5EF4-FFF2-40B4-BE49-F238E27FC236}">
                  <a16:creationId xmlns:a16="http://schemas.microsoft.com/office/drawing/2014/main" id="{7FF38056-8781-4C21-A3C7-98A08E48B3A6}"/>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199" name="Rectangle 198">
              <a:extLst>
                <a:ext uri="{FF2B5EF4-FFF2-40B4-BE49-F238E27FC236}">
                  <a16:creationId xmlns:a16="http://schemas.microsoft.com/office/drawing/2014/main" id="{23102DFF-AE02-4821-B1B4-C8556CD43641}"/>
                </a:ext>
              </a:extLst>
            </p:cNvPr>
            <p:cNvSpPr/>
            <p:nvPr/>
          </p:nvSpPr>
          <p:spPr>
            <a:xfrm>
              <a:off x="1432560" y="3248794"/>
              <a:ext cx="904351"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Actor Placement</a:t>
              </a:r>
            </a:p>
          </p:txBody>
        </p:sp>
      </p:grpSp>
      <p:grpSp>
        <p:nvGrpSpPr>
          <p:cNvPr id="92" name="Group 91">
            <a:extLst>
              <a:ext uri="{FF2B5EF4-FFF2-40B4-BE49-F238E27FC236}">
                <a16:creationId xmlns:a16="http://schemas.microsoft.com/office/drawing/2014/main" id="{D4313FB5-3550-4B87-B5E2-5823CA81A686}"/>
              </a:ext>
            </a:extLst>
          </p:cNvPr>
          <p:cNvGrpSpPr/>
          <p:nvPr/>
        </p:nvGrpSpPr>
        <p:grpSpPr>
          <a:xfrm>
            <a:off x="2719023" y="2279772"/>
            <a:ext cx="1638077" cy="1318193"/>
            <a:chOff x="1055073" y="2279772"/>
            <a:chExt cx="1638077" cy="1318193"/>
          </a:xfrm>
        </p:grpSpPr>
        <p:sp>
          <p:nvSpPr>
            <p:cNvPr id="93" name="Rectangle 92">
              <a:extLst>
                <a:ext uri="{FF2B5EF4-FFF2-40B4-BE49-F238E27FC236}">
                  <a16:creationId xmlns:a16="http://schemas.microsoft.com/office/drawing/2014/main" id="{B330F997-CFBD-4EF6-8EE2-56FF6942F8B4}"/>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94" name="Rounded Rectangle 5">
              <a:extLst>
                <a:ext uri="{FF2B5EF4-FFF2-40B4-BE49-F238E27FC236}">
                  <a16:creationId xmlns:a16="http://schemas.microsoft.com/office/drawing/2014/main" id="{59BE0C1B-AE2C-4547-BFE8-F8371D4307D2}"/>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95" name="Graphic 94">
              <a:extLst>
                <a:ext uri="{FF2B5EF4-FFF2-40B4-BE49-F238E27FC236}">
                  <a16:creationId xmlns:a16="http://schemas.microsoft.com/office/drawing/2014/main" id="{7C99E107-8E42-4AF7-A9D8-34BEDF064AAF}"/>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96" name="Rectangle 95">
              <a:extLst>
                <a:ext uri="{FF2B5EF4-FFF2-40B4-BE49-F238E27FC236}">
                  <a16:creationId xmlns:a16="http://schemas.microsoft.com/office/drawing/2014/main" id="{3505C0BE-3739-43C2-9692-B1319BE464D5}"/>
                </a:ext>
              </a:extLst>
            </p:cNvPr>
            <p:cNvSpPr/>
            <p:nvPr/>
          </p:nvSpPr>
          <p:spPr>
            <a:xfrm>
              <a:off x="1410529" y="3248794"/>
              <a:ext cx="921854"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Sidecar Injector</a:t>
              </a:r>
            </a:p>
          </p:txBody>
        </p:sp>
      </p:grpSp>
      <p:grpSp>
        <p:nvGrpSpPr>
          <p:cNvPr id="97" name="Group 96">
            <a:extLst>
              <a:ext uri="{FF2B5EF4-FFF2-40B4-BE49-F238E27FC236}">
                <a16:creationId xmlns:a16="http://schemas.microsoft.com/office/drawing/2014/main" id="{014F6476-5040-4034-9897-AA5FBCC26382}"/>
              </a:ext>
            </a:extLst>
          </p:cNvPr>
          <p:cNvGrpSpPr/>
          <p:nvPr/>
        </p:nvGrpSpPr>
        <p:grpSpPr>
          <a:xfrm>
            <a:off x="6361244" y="2279772"/>
            <a:ext cx="1638077" cy="1318193"/>
            <a:chOff x="1055073" y="2279772"/>
            <a:chExt cx="1638077" cy="1318193"/>
          </a:xfrm>
        </p:grpSpPr>
        <p:sp>
          <p:nvSpPr>
            <p:cNvPr id="98" name="Rectangle 97">
              <a:extLst>
                <a:ext uri="{FF2B5EF4-FFF2-40B4-BE49-F238E27FC236}">
                  <a16:creationId xmlns:a16="http://schemas.microsoft.com/office/drawing/2014/main" id="{A8754C7E-ACE2-4026-B47B-9A4A5DA64105}"/>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99" name="Rounded Rectangle 5">
              <a:extLst>
                <a:ext uri="{FF2B5EF4-FFF2-40B4-BE49-F238E27FC236}">
                  <a16:creationId xmlns:a16="http://schemas.microsoft.com/office/drawing/2014/main" id="{B4E277C2-6F2F-460E-89BF-1E8F5364F133}"/>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100" name="Graphic 99">
              <a:extLst>
                <a:ext uri="{FF2B5EF4-FFF2-40B4-BE49-F238E27FC236}">
                  <a16:creationId xmlns:a16="http://schemas.microsoft.com/office/drawing/2014/main" id="{687A8973-F615-41C7-9A9A-47DFE127FB89}"/>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101" name="Rectangle 100">
              <a:extLst>
                <a:ext uri="{FF2B5EF4-FFF2-40B4-BE49-F238E27FC236}">
                  <a16:creationId xmlns:a16="http://schemas.microsoft.com/office/drawing/2014/main" id="{6B4EA1C9-1BEA-4FA2-92F4-876665B5B6E6}"/>
                </a:ext>
              </a:extLst>
            </p:cNvPr>
            <p:cNvSpPr/>
            <p:nvPr/>
          </p:nvSpPr>
          <p:spPr>
            <a:xfrm>
              <a:off x="1538081" y="3248794"/>
              <a:ext cx="666750" cy="142383"/>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Operator</a:t>
              </a:r>
            </a:p>
          </p:txBody>
        </p:sp>
      </p:grpSp>
      <p:grpSp>
        <p:nvGrpSpPr>
          <p:cNvPr id="162" name="Group 161">
            <a:extLst>
              <a:ext uri="{FF2B5EF4-FFF2-40B4-BE49-F238E27FC236}">
                <a16:creationId xmlns:a16="http://schemas.microsoft.com/office/drawing/2014/main" id="{B68F3260-E3BA-458C-A6C2-2E7D03D8AB7E}"/>
              </a:ext>
            </a:extLst>
          </p:cNvPr>
          <p:cNvGrpSpPr/>
          <p:nvPr/>
        </p:nvGrpSpPr>
        <p:grpSpPr>
          <a:xfrm>
            <a:off x="4766952" y="4616685"/>
            <a:ext cx="1190067" cy="569692"/>
            <a:chOff x="8148812" y="2687152"/>
            <a:chExt cx="1190067" cy="569692"/>
          </a:xfrm>
        </p:grpSpPr>
        <p:sp>
          <p:nvSpPr>
            <p:cNvPr id="163" name="Rectangle 162">
              <a:extLst>
                <a:ext uri="{FF2B5EF4-FFF2-40B4-BE49-F238E27FC236}">
                  <a16:creationId xmlns:a16="http://schemas.microsoft.com/office/drawing/2014/main" id="{F0DA63E1-5F66-42FE-BB31-2693AABCDDE9}"/>
                </a:ext>
              </a:extLst>
            </p:cNvPr>
            <p:cNvSpPr/>
            <p:nvPr/>
          </p:nvSpPr>
          <p:spPr>
            <a:xfrm>
              <a:off x="8259392" y="2687152"/>
              <a:ext cx="974035"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Dapr</a:t>
              </a: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 API</a:t>
              </a:r>
            </a:p>
          </p:txBody>
        </p:sp>
        <p:cxnSp>
          <p:nvCxnSpPr>
            <p:cNvPr id="164" name="Straight Arrow Connector 163">
              <a:extLst>
                <a:ext uri="{FF2B5EF4-FFF2-40B4-BE49-F238E27FC236}">
                  <a16:creationId xmlns:a16="http://schemas.microsoft.com/office/drawing/2014/main" id="{67B99C3B-8350-44A7-983A-5670446BFFA1}"/>
                </a:ext>
              </a:extLst>
            </p:cNvPr>
            <p:cNvCxnSpPr>
              <a:cxnSpLocks/>
            </p:cNvCxnSpPr>
            <p:nvPr/>
          </p:nvCxnSpPr>
          <p:spPr>
            <a:xfrm>
              <a:off x="8148812" y="3014872"/>
              <a:ext cx="1190067" cy="0"/>
            </a:xfrm>
            <a:prstGeom prst="straightConnector1">
              <a:avLst/>
            </a:prstGeom>
            <a:ln w="19050">
              <a:solidFill>
                <a:schemeClr val="accent6"/>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2709EA60-E8B1-4F0A-8B00-EA30770EAAD5}"/>
                </a:ext>
              </a:extLst>
            </p:cNvPr>
            <p:cNvSpPr/>
            <p:nvPr/>
          </p:nvSpPr>
          <p:spPr>
            <a:xfrm>
              <a:off x="8272645" y="3026012"/>
              <a:ext cx="967408" cy="230832"/>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HTTP or </a:t>
              </a:r>
              <a:r>
                <a:rPr kumimoji="0" lang="en-US" sz="9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gRPC</a:t>
              </a:r>
              <a:endParaRPr kumimoji="0" lang="en-US" sz="9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BEF343E7-3C51-4053-9044-8304533FFF21}"/>
              </a:ext>
            </a:extLst>
          </p:cNvPr>
          <p:cNvGrpSpPr/>
          <p:nvPr/>
        </p:nvGrpSpPr>
        <p:grpSpPr>
          <a:xfrm>
            <a:off x="3836504" y="5505702"/>
            <a:ext cx="5179326" cy="344072"/>
            <a:chOff x="3836504" y="5486650"/>
            <a:chExt cx="4726541" cy="365333"/>
          </a:xfrm>
        </p:grpSpPr>
        <p:sp>
          <p:nvSpPr>
            <p:cNvPr id="167" name="Rectangle 166">
              <a:extLst>
                <a:ext uri="{FF2B5EF4-FFF2-40B4-BE49-F238E27FC236}">
                  <a16:creationId xmlns:a16="http://schemas.microsoft.com/office/drawing/2014/main" id="{DEF47A3D-5494-439D-8960-4B913D0EE846}"/>
                </a:ext>
              </a:extLst>
            </p:cNvPr>
            <p:cNvSpPr/>
            <p:nvPr/>
          </p:nvSpPr>
          <p:spPr>
            <a:xfrm>
              <a:off x="6757226" y="5704926"/>
              <a:ext cx="1412602" cy="147057"/>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Segoe UI" pitchFamily="34" charset="0"/>
                </a:rPr>
                <a:t>Uses components</a:t>
              </a:r>
            </a:p>
          </p:txBody>
        </p:sp>
        <p:grpSp>
          <p:nvGrpSpPr>
            <p:cNvPr id="168" name="Group 167">
              <a:extLst>
                <a:ext uri="{FF2B5EF4-FFF2-40B4-BE49-F238E27FC236}">
                  <a16:creationId xmlns:a16="http://schemas.microsoft.com/office/drawing/2014/main" id="{AEC6CC24-7B23-4E94-A9DC-B5B24E4D096F}"/>
                </a:ext>
              </a:extLst>
            </p:cNvPr>
            <p:cNvGrpSpPr/>
            <p:nvPr/>
          </p:nvGrpSpPr>
          <p:grpSpPr>
            <a:xfrm>
              <a:off x="3836504" y="5486650"/>
              <a:ext cx="4726541" cy="199775"/>
              <a:chOff x="3745062" y="5147756"/>
              <a:chExt cx="4817983" cy="369998"/>
            </a:xfrm>
          </p:grpSpPr>
          <p:cxnSp>
            <p:nvCxnSpPr>
              <p:cNvPr id="169" name="Straight Arrow Connector 168">
                <a:extLst>
                  <a:ext uri="{FF2B5EF4-FFF2-40B4-BE49-F238E27FC236}">
                    <a16:creationId xmlns:a16="http://schemas.microsoft.com/office/drawing/2014/main" id="{E9A8EA33-A2BB-4DD2-BD79-B34705CB91DE}"/>
                  </a:ext>
                </a:extLst>
              </p:cNvPr>
              <p:cNvCxnSpPr>
                <a:cxnSpLocks/>
              </p:cNvCxnSpPr>
              <p:nvPr/>
            </p:nvCxnSpPr>
            <p:spPr>
              <a:xfrm flipV="1">
                <a:off x="3753064" y="5147756"/>
                <a:ext cx="3907" cy="369998"/>
              </a:xfrm>
              <a:prstGeom prst="straightConnector1">
                <a:avLst/>
              </a:prstGeom>
              <a:ln w="19050">
                <a:solidFill>
                  <a:schemeClr val="accent1"/>
                </a:solidFill>
                <a:prstDash val="solid"/>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F1038C1A-0547-4B0F-9AAB-4421DA49108D}"/>
                  </a:ext>
                </a:extLst>
              </p:cNvPr>
              <p:cNvCxnSpPr>
                <a:cxnSpLocks/>
              </p:cNvCxnSpPr>
              <p:nvPr/>
            </p:nvCxnSpPr>
            <p:spPr>
              <a:xfrm flipV="1">
                <a:off x="3745062" y="5505888"/>
                <a:ext cx="4817983" cy="8539"/>
              </a:xfrm>
              <a:prstGeom prst="straightConnector1">
                <a:avLst/>
              </a:prstGeom>
              <a:ln w="19050">
                <a:solidFill>
                  <a:schemeClr val="accent1"/>
                </a:solidFill>
                <a:prstDash val="solid"/>
                <a:headEnd type="none"/>
                <a:tailEnd type="arrow" w="lg" len="med"/>
              </a:ln>
            </p:spPr>
            <p:style>
              <a:lnRef idx="1">
                <a:schemeClr val="accent1"/>
              </a:lnRef>
              <a:fillRef idx="0">
                <a:schemeClr val="accent1"/>
              </a:fillRef>
              <a:effectRef idx="0">
                <a:schemeClr val="accent1"/>
              </a:effectRef>
              <a:fontRef idx="minor">
                <a:schemeClr val="tx1"/>
              </a:fontRef>
            </p:style>
          </p:cxnSp>
        </p:grpSp>
      </p:grpSp>
      <p:grpSp>
        <p:nvGrpSpPr>
          <p:cNvPr id="126" name="Group 125">
            <a:extLst>
              <a:ext uri="{FF2B5EF4-FFF2-40B4-BE49-F238E27FC236}">
                <a16:creationId xmlns:a16="http://schemas.microsoft.com/office/drawing/2014/main" id="{8B538BD3-5665-47A1-8D53-B8DF7DD3309E}"/>
              </a:ext>
            </a:extLst>
          </p:cNvPr>
          <p:cNvGrpSpPr/>
          <p:nvPr/>
        </p:nvGrpSpPr>
        <p:grpSpPr>
          <a:xfrm>
            <a:off x="3146374" y="4528064"/>
            <a:ext cx="1482070" cy="946425"/>
            <a:chOff x="1128729" y="2565401"/>
            <a:chExt cx="1482070" cy="946425"/>
          </a:xfrm>
        </p:grpSpPr>
        <p:sp>
          <p:nvSpPr>
            <p:cNvPr id="131" name="Rounded Rectangle 5">
              <a:extLst>
                <a:ext uri="{FF2B5EF4-FFF2-40B4-BE49-F238E27FC236}">
                  <a16:creationId xmlns:a16="http://schemas.microsoft.com/office/drawing/2014/main" id="{0DCC28DD-779D-40F7-A366-9DFCF80B4EB6}"/>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132" name="Graphic 131">
              <a:extLst>
                <a:ext uri="{FF2B5EF4-FFF2-40B4-BE49-F238E27FC236}">
                  <a16:creationId xmlns:a16="http://schemas.microsoft.com/office/drawing/2014/main" id="{7863B2AA-6614-4A87-A723-3A108864727D}"/>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133" name="Rectangle 132">
              <a:extLst>
                <a:ext uri="{FF2B5EF4-FFF2-40B4-BE49-F238E27FC236}">
                  <a16:creationId xmlns:a16="http://schemas.microsoft.com/office/drawing/2014/main" id="{A2F94F70-BFAE-4172-AB98-E63109B357D4}"/>
                </a:ext>
              </a:extLst>
            </p:cNvPr>
            <p:cNvSpPr/>
            <p:nvPr/>
          </p:nvSpPr>
          <p:spPr>
            <a:xfrm>
              <a:off x="1410529" y="3248794"/>
              <a:ext cx="921854"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Sidecar</a:t>
              </a:r>
            </a:p>
          </p:txBody>
        </p:sp>
      </p:grpSp>
      <p:sp>
        <p:nvSpPr>
          <p:cNvPr id="148" name="Rounded Rectangle 5">
            <a:extLst>
              <a:ext uri="{FF2B5EF4-FFF2-40B4-BE49-F238E27FC236}">
                <a16:creationId xmlns:a16="http://schemas.microsoft.com/office/drawing/2014/main" id="{B8A63340-BA71-47D5-B12C-6227314F81E6}"/>
              </a:ext>
            </a:extLst>
          </p:cNvPr>
          <p:cNvSpPr/>
          <p:nvPr/>
        </p:nvSpPr>
        <p:spPr bwMode="auto">
          <a:xfrm>
            <a:off x="6111547" y="4528064"/>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sp>
        <p:nvSpPr>
          <p:cNvPr id="149" name="Rectangle 148">
            <a:extLst>
              <a:ext uri="{FF2B5EF4-FFF2-40B4-BE49-F238E27FC236}">
                <a16:creationId xmlns:a16="http://schemas.microsoft.com/office/drawing/2014/main" id="{235065BA-7C3A-4305-8353-E3697146CE68}"/>
              </a:ext>
            </a:extLst>
          </p:cNvPr>
          <p:cNvSpPr/>
          <p:nvPr/>
        </p:nvSpPr>
        <p:spPr>
          <a:xfrm>
            <a:off x="6349036" y="5211457"/>
            <a:ext cx="1010476"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078D4"/>
                </a:solidFill>
                <a:effectLst/>
                <a:uLnTx/>
                <a:uFillTx/>
                <a:latin typeface="Segoe UI"/>
                <a:ea typeface="+mn-ea"/>
                <a:cs typeface="Segoe UI" pitchFamily="34" charset="0"/>
              </a:rPr>
              <a:t>Application code</a:t>
            </a:r>
          </a:p>
        </p:txBody>
      </p:sp>
      <p:grpSp>
        <p:nvGrpSpPr>
          <p:cNvPr id="136" name="app development" descr="application development">
            <a:extLst>
              <a:ext uri="{FF2B5EF4-FFF2-40B4-BE49-F238E27FC236}">
                <a16:creationId xmlns:a16="http://schemas.microsoft.com/office/drawing/2014/main" id="{4228879E-A60B-4BE8-B434-EBAF16E41FE2}"/>
              </a:ext>
            </a:extLst>
          </p:cNvPr>
          <p:cNvGrpSpPr/>
          <p:nvPr/>
        </p:nvGrpSpPr>
        <p:grpSpPr>
          <a:xfrm>
            <a:off x="6656144" y="4882921"/>
            <a:ext cx="435081" cy="262361"/>
            <a:chOff x="1619312" y="4920549"/>
            <a:chExt cx="500422" cy="301763"/>
          </a:xfrm>
        </p:grpSpPr>
        <p:sp>
          <p:nvSpPr>
            <p:cNvPr id="137" name="Freeform: Shape 136">
              <a:extLst>
                <a:ext uri="{FF2B5EF4-FFF2-40B4-BE49-F238E27FC236}">
                  <a16:creationId xmlns:a16="http://schemas.microsoft.com/office/drawing/2014/main" id="{C6093FEF-DEA2-432E-9638-11C85DE183B8}"/>
                </a:ext>
              </a:extLst>
            </p:cNvPr>
            <p:cNvSpPr/>
            <p:nvPr/>
          </p:nvSpPr>
          <p:spPr>
            <a:xfrm>
              <a:off x="1974275" y="4921004"/>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89513984-A1E9-4B26-8BE3-7393794BB206}"/>
                </a:ext>
              </a:extLst>
            </p:cNvPr>
            <p:cNvSpPr/>
            <p:nvPr/>
          </p:nvSpPr>
          <p:spPr>
            <a:xfrm>
              <a:off x="1619312" y="4920549"/>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A5838532-6F9C-4407-B2E1-4B7F9FF40681}"/>
                </a:ext>
              </a:extLst>
            </p:cNvPr>
            <p:cNvSpPr/>
            <p:nvPr/>
          </p:nvSpPr>
          <p:spPr>
            <a:xfrm>
              <a:off x="1823510" y="5026802"/>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7E5B3230-C335-48AB-AB71-5E2C132C175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1" name="Group 80">
            <a:extLst>
              <a:ext uri="{FF2B5EF4-FFF2-40B4-BE49-F238E27FC236}">
                <a16:creationId xmlns:a16="http://schemas.microsoft.com/office/drawing/2014/main" id="{9B2BCF03-326E-45E5-8C95-7BC9155BA199}"/>
              </a:ext>
            </a:extLst>
          </p:cNvPr>
          <p:cNvGrpSpPr/>
          <p:nvPr/>
        </p:nvGrpSpPr>
        <p:grpSpPr>
          <a:xfrm>
            <a:off x="4532221" y="2270742"/>
            <a:ext cx="1638077" cy="1318193"/>
            <a:chOff x="1055073" y="2279772"/>
            <a:chExt cx="1638077" cy="1318193"/>
          </a:xfrm>
        </p:grpSpPr>
        <p:sp>
          <p:nvSpPr>
            <p:cNvPr id="82" name="Rectangle 81">
              <a:extLst>
                <a:ext uri="{FF2B5EF4-FFF2-40B4-BE49-F238E27FC236}">
                  <a16:creationId xmlns:a16="http://schemas.microsoft.com/office/drawing/2014/main" id="{1A6B1B32-8DEC-466B-A66C-6846BA162C30}"/>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83" name="Rounded Rectangle 5">
              <a:extLst>
                <a:ext uri="{FF2B5EF4-FFF2-40B4-BE49-F238E27FC236}">
                  <a16:creationId xmlns:a16="http://schemas.microsoft.com/office/drawing/2014/main" id="{42C9837B-2A5B-4769-ABC2-B0F021B53887}"/>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84" name="Graphic 83">
              <a:extLst>
                <a:ext uri="{FF2B5EF4-FFF2-40B4-BE49-F238E27FC236}">
                  <a16:creationId xmlns:a16="http://schemas.microsoft.com/office/drawing/2014/main" id="{C4DEEB15-5FA0-4CE8-ABD3-4CC2C9AC3140}"/>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85" name="Rectangle 84">
              <a:extLst>
                <a:ext uri="{FF2B5EF4-FFF2-40B4-BE49-F238E27FC236}">
                  <a16:creationId xmlns:a16="http://schemas.microsoft.com/office/drawing/2014/main" id="{D23DF9EF-9128-42DF-87E6-9AF070D139D0}"/>
                </a:ext>
              </a:extLst>
            </p:cNvPr>
            <p:cNvSpPr/>
            <p:nvPr/>
          </p:nvSpPr>
          <p:spPr>
            <a:xfrm>
              <a:off x="1538081" y="3248794"/>
              <a:ext cx="666750" cy="142383"/>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spc="-10">
                  <a:solidFill>
                    <a:srgbClr val="0D2192"/>
                  </a:solidFill>
                  <a:latin typeface="Segoe UI"/>
                  <a:cs typeface="Segoe UI" pitchFamily="34" charset="0"/>
                </a:rPr>
                <a:t>Sentry</a:t>
              </a:r>
              <a:endPar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endParaRPr>
            </a:p>
          </p:txBody>
        </p:sp>
      </p:grpSp>
      <p:sp>
        <p:nvSpPr>
          <p:cNvPr id="103" name="Rectangle 6">
            <a:extLst>
              <a:ext uri="{FF2B5EF4-FFF2-40B4-BE49-F238E27FC236}">
                <a16:creationId xmlns:a16="http://schemas.microsoft.com/office/drawing/2014/main" id="{A1186101-22D0-426B-B6D1-CF606E121FFB}"/>
              </a:ext>
            </a:extLst>
          </p:cNvPr>
          <p:cNvSpPr/>
          <p:nvPr/>
        </p:nvSpPr>
        <p:spPr bwMode="auto">
          <a:xfrm>
            <a:off x="5347504" y="3509922"/>
            <a:ext cx="1863827" cy="347731"/>
          </a:xfrm>
          <a:custGeom>
            <a:avLst/>
            <a:gdLst>
              <a:gd name="connsiteX0" fmla="*/ 0 w 3726180"/>
              <a:gd name="connsiteY0" fmla="*/ 0 h 205740"/>
              <a:gd name="connsiteX1" fmla="*/ 3726180 w 3726180"/>
              <a:gd name="connsiteY1" fmla="*/ 0 h 205740"/>
              <a:gd name="connsiteX2" fmla="*/ 3726180 w 3726180"/>
              <a:gd name="connsiteY2" fmla="*/ 205740 h 205740"/>
              <a:gd name="connsiteX3" fmla="*/ 0 w 3726180"/>
              <a:gd name="connsiteY3" fmla="*/ 205740 h 205740"/>
              <a:gd name="connsiteX4" fmla="*/ 0 w 3726180"/>
              <a:gd name="connsiteY4" fmla="*/ 0 h 205740"/>
              <a:gd name="connsiteX0" fmla="*/ 3726180 w 3817620"/>
              <a:gd name="connsiteY0" fmla="*/ 0 h 205740"/>
              <a:gd name="connsiteX1" fmla="*/ 3726180 w 3817620"/>
              <a:gd name="connsiteY1" fmla="*/ 205740 h 205740"/>
              <a:gd name="connsiteX2" fmla="*/ 0 w 3817620"/>
              <a:gd name="connsiteY2" fmla="*/ 205740 h 205740"/>
              <a:gd name="connsiteX3" fmla="*/ 0 w 3817620"/>
              <a:gd name="connsiteY3" fmla="*/ 0 h 205740"/>
              <a:gd name="connsiteX4" fmla="*/ 3817620 w 3817620"/>
              <a:gd name="connsiteY4" fmla="*/ 91440 h 205740"/>
              <a:gd name="connsiteX0" fmla="*/ 3726180 w 3726180"/>
              <a:gd name="connsiteY0" fmla="*/ 0 h 205740"/>
              <a:gd name="connsiteX1" fmla="*/ 3726180 w 3726180"/>
              <a:gd name="connsiteY1" fmla="*/ 205740 h 205740"/>
              <a:gd name="connsiteX2" fmla="*/ 0 w 3726180"/>
              <a:gd name="connsiteY2" fmla="*/ 205740 h 205740"/>
              <a:gd name="connsiteX3" fmla="*/ 0 w 3726180"/>
              <a:gd name="connsiteY3" fmla="*/ 0 h 205740"/>
            </a:gdLst>
            <a:ahLst/>
            <a:cxnLst>
              <a:cxn ang="0">
                <a:pos x="connsiteX0" y="connsiteY0"/>
              </a:cxn>
              <a:cxn ang="0">
                <a:pos x="connsiteX1" y="connsiteY1"/>
              </a:cxn>
              <a:cxn ang="0">
                <a:pos x="connsiteX2" y="connsiteY2"/>
              </a:cxn>
              <a:cxn ang="0">
                <a:pos x="connsiteX3" y="connsiteY3"/>
              </a:cxn>
            </a:cxnLst>
            <a:rect l="l" t="t" r="r" b="b"/>
            <a:pathLst>
              <a:path w="3726180" h="205740">
                <a:moveTo>
                  <a:pt x="3726180" y="0"/>
                </a:moveTo>
                <a:lnTo>
                  <a:pt x="3726180" y="205740"/>
                </a:lnTo>
                <a:lnTo>
                  <a:pt x="0" y="205740"/>
                </a:lnTo>
                <a:lnTo>
                  <a:pt x="0" y="0"/>
                </a:ln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87E20AEB-4137-489F-B169-AAA74DBB46C6}"/>
              </a:ext>
            </a:extLst>
          </p:cNvPr>
          <p:cNvSpPr/>
          <p:nvPr/>
        </p:nvSpPr>
        <p:spPr>
          <a:xfrm>
            <a:off x="4847798" y="1989857"/>
            <a:ext cx="1146313" cy="193899"/>
          </a:xfrm>
          <a:prstGeom prst="rect">
            <a:avLst/>
          </a:prstGeom>
          <a:solidFill>
            <a:schemeClr val="accent6">
              <a:lumMod val="20000"/>
              <a:lumOff val="80000"/>
            </a:schemeClr>
          </a:solidFill>
          <a:ln>
            <a:noFill/>
          </a:ln>
        </p:spPr>
        <p:txBody>
          <a:bodyPr wrap="square" lIns="0" tIns="27432" rIns="0" bIns="27432">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Certificate Authority</a:t>
            </a:r>
          </a:p>
        </p:txBody>
      </p:sp>
      <p:grpSp>
        <p:nvGrpSpPr>
          <p:cNvPr id="121" name="Group 120">
            <a:extLst>
              <a:ext uri="{FF2B5EF4-FFF2-40B4-BE49-F238E27FC236}">
                <a16:creationId xmlns:a16="http://schemas.microsoft.com/office/drawing/2014/main" id="{3B8116B3-10E2-4152-BEC1-9C57C77908E8}"/>
              </a:ext>
            </a:extLst>
          </p:cNvPr>
          <p:cNvGrpSpPr/>
          <p:nvPr/>
        </p:nvGrpSpPr>
        <p:grpSpPr>
          <a:xfrm>
            <a:off x="6984102" y="6013691"/>
            <a:ext cx="294425" cy="294425"/>
            <a:chOff x="729363" y="7184715"/>
            <a:chExt cx="573750" cy="573750"/>
          </a:xfrm>
        </p:grpSpPr>
        <p:sp>
          <p:nvSpPr>
            <p:cNvPr id="122" name="AutoShape 25">
              <a:extLst>
                <a:ext uri="{FF2B5EF4-FFF2-40B4-BE49-F238E27FC236}">
                  <a16:creationId xmlns:a16="http://schemas.microsoft.com/office/drawing/2014/main" id="{966556ED-C278-4363-81AB-7D3B3B85FFDB}"/>
                </a:ext>
              </a:extLst>
            </p:cNvPr>
            <p:cNvSpPr>
              <a:spLocks noChangeAspect="1" noChangeArrowheads="1" noTextEdit="1"/>
            </p:cNvSpPr>
            <p:nvPr/>
          </p:nvSpPr>
          <p:spPr bwMode="auto">
            <a:xfrm>
              <a:off x="729363" y="7184715"/>
              <a:ext cx="573750" cy="5737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Freeform 27">
              <a:extLst>
                <a:ext uri="{FF2B5EF4-FFF2-40B4-BE49-F238E27FC236}">
                  <a16:creationId xmlns:a16="http://schemas.microsoft.com/office/drawing/2014/main" id="{A2805259-84D7-4ED0-B2C0-2667AC5EB1C9}"/>
                </a:ext>
              </a:extLst>
            </p:cNvPr>
            <p:cNvSpPr>
              <a:spLocks noEditPoints="1"/>
            </p:cNvSpPr>
            <p:nvPr/>
          </p:nvSpPr>
          <p:spPr bwMode="auto">
            <a:xfrm>
              <a:off x="798841" y="7319188"/>
              <a:ext cx="226363" cy="396695"/>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28">
              <a:extLst>
                <a:ext uri="{FF2B5EF4-FFF2-40B4-BE49-F238E27FC236}">
                  <a16:creationId xmlns:a16="http://schemas.microsoft.com/office/drawing/2014/main" id="{BD34462A-79E5-40A8-AF07-5A080351E15A}"/>
                </a:ext>
              </a:extLst>
            </p:cNvPr>
            <p:cNvSpPr>
              <a:spLocks noEditPoints="1"/>
            </p:cNvSpPr>
            <p:nvPr/>
          </p:nvSpPr>
          <p:spPr bwMode="auto">
            <a:xfrm>
              <a:off x="949002" y="7395390"/>
              <a:ext cx="190503" cy="320494"/>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29">
              <a:extLst>
                <a:ext uri="{FF2B5EF4-FFF2-40B4-BE49-F238E27FC236}">
                  <a16:creationId xmlns:a16="http://schemas.microsoft.com/office/drawing/2014/main" id="{ED83B688-58AD-43E9-A275-5EA7CE3F026E}"/>
                </a:ext>
              </a:extLst>
            </p:cNvPr>
            <p:cNvSpPr>
              <a:spLocks/>
            </p:cNvSpPr>
            <p:nvPr/>
          </p:nvSpPr>
          <p:spPr bwMode="auto">
            <a:xfrm>
              <a:off x="1025203" y="7621752"/>
              <a:ext cx="38101" cy="94131"/>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30">
              <a:extLst>
                <a:ext uri="{FF2B5EF4-FFF2-40B4-BE49-F238E27FC236}">
                  <a16:creationId xmlns:a16="http://schemas.microsoft.com/office/drawing/2014/main" id="{5C08F9C2-13BC-4951-B406-53AEA6832FC2}"/>
                </a:ext>
              </a:extLst>
            </p:cNvPr>
            <p:cNvSpPr>
              <a:spLocks/>
            </p:cNvSpPr>
            <p:nvPr/>
          </p:nvSpPr>
          <p:spPr bwMode="auto">
            <a:xfrm>
              <a:off x="1139505" y="7231781"/>
              <a:ext cx="112061" cy="484102"/>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31">
              <a:extLst>
                <a:ext uri="{FF2B5EF4-FFF2-40B4-BE49-F238E27FC236}">
                  <a16:creationId xmlns:a16="http://schemas.microsoft.com/office/drawing/2014/main" id="{D4205C76-4729-42FC-A575-BC3C4615A586}"/>
                </a:ext>
              </a:extLst>
            </p:cNvPr>
            <p:cNvSpPr>
              <a:spLocks/>
            </p:cNvSpPr>
            <p:nvPr/>
          </p:nvSpPr>
          <p:spPr bwMode="auto">
            <a:xfrm>
              <a:off x="836941" y="7431248"/>
              <a:ext cx="38101" cy="38101"/>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32">
              <a:extLst>
                <a:ext uri="{FF2B5EF4-FFF2-40B4-BE49-F238E27FC236}">
                  <a16:creationId xmlns:a16="http://schemas.microsoft.com/office/drawing/2014/main" id="{F53600E2-9E3E-46B3-A4CB-ADBE8A96B167}"/>
                </a:ext>
              </a:extLst>
            </p:cNvPr>
            <p:cNvSpPr>
              <a:spLocks/>
            </p:cNvSpPr>
            <p:nvPr/>
          </p:nvSpPr>
          <p:spPr bwMode="auto">
            <a:xfrm>
              <a:off x="987103" y="7507449"/>
              <a:ext cx="38101" cy="38101"/>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33">
              <a:extLst>
                <a:ext uri="{FF2B5EF4-FFF2-40B4-BE49-F238E27FC236}">
                  <a16:creationId xmlns:a16="http://schemas.microsoft.com/office/drawing/2014/main" id="{A724944B-6FF8-4BFF-8CDB-FE61320E2272}"/>
                </a:ext>
              </a:extLst>
            </p:cNvPr>
            <p:cNvSpPr>
              <a:spLocks/>
            </p:cNvSpPr>
            <p:nvPr/>
          </p:nvSpPr>
          <p:spPr bwMode="auto">
            <a:xfrm>
              <a:off x="1063304" y="7431248"/>
              <a:ext cx="38101" cy="38101"/>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3" name="cloud 4" descr="cloud">
            <a:extLst>
              <a:ext uri="{FF2B5EF4-FFF2-40B4-BE49-F238E27FC236}">
                <a16:creationId xmlns:a16="http://schemas.microsoft.com/office/drawing/2014/main" id="{4A748AD9-3E3E-471B-BD5E-8F8321865842}"/>
              </a:ext>
            </a:extLst>
          </p:cNvPr>
          <p:cNvSpPr>
            <a:spLocks noChangeAspect="1"/>
          </p:cNvSpPr>
          <p:nvPr/>
        </p:nvSpPr>
        <p:spPr bwMode="auto">
          <a:xfrm flipV="1">
            <a:off x="1739676" y="6020573"/>
            <a:ext cx="539032" cy="29714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bg1"/>
          </a:solidFill>
          <a:ln w="25400" cap="flat">
            <a:noFill/>
            <a:prstDash val="solid"/>
            <a:miter lim="800000"/>
            <a:headEnd/>
            <a:tailEnd/>
          </a:ln>
          <a:effectLst>
            <a:outerShdw blurRad="152400" sx="102000" sy="102000" algn="ctr" rotWithShape="0">
              <a:prstClr val="black">
                <a:alpha val="30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pic>
        <p:nvPicPr>
          <p:cNvPr id="1026" name="Picture 2" descr="Image result for rabbitmq logo">
            <a:extLst>
              <a:ext uri="{FF2B5EF4-FFF2-40B4-BE49-F238E27FC236}">
                <a16:creationId xmlns:a16="http://schemas.microsoft.com/office/drawing/2014/main" id="{CEF25BED-4524-4D6C-9A86-7F2EF43AA5F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119961" y="4914291"/>
            <a:ext cx="847130" cy="1737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7424666C-4325-4494-832C-ED8EC9A110B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644123" y="4846986"/>
            <a:ext cx="345707" cy="3457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ervice Bus Logo">
            <a:extLst>
              <a:ext uri="{FF2B5EF4-FFF2-40B4-BE49-F238E27FC236}">
                <a16:creationId xmlns:a16="http://schemas.microsoft.com/office/drawing/2014/main" id="{98961249-2FB2-470F-9FF1-16F79A11EBF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074350" y="4826672"/>
            <a:ext cx="292273" cy="297255"/>
          </a:xfrm>
          <a:prstGeom prst="rect">
            <a:avLst/>
          </a:prstGeom>
          <a:noFill/>
          <a:extLst>
            <a:ext uri="{909E8E84-426E-40DD-AFC4-6F175D3DCCD1}">
              <a14:hiddenFill xmlns:a14="http://schemas.microsoft.com/office/drawing/2010/main">
                <a:solidFill>
                  <a:srgbClr val="FFFFFF"/>
                </a:solidFill>
              </a14:hiddenFill>
            </a:ext>
          </a:extLst>
        </p:spPr>
      </p:pic>
      <p:sp>
        <p:nvSpPr>
          <p:cNvPr id="144" name="TextBox 143">
            <a:extLst>
              <a:ext uri="{FF2B5EF4-FFF2-40B4-BE49-F238E27FC236}">
                <a16:creationId xmlns:a16="http://schemas.microsoft.com/office/drawing/2014/main" id="{27F841BD-301F-4138-A0F7-934FE3D8BBDF}"/>
              </a:ext>
            </a:extLst>
          </p:cNvPr>
          <p:cNvSpPr txBox="1"/>
          <p:nvPr/>
        </p:nvSpPr>
        <p:spPr>
          <a:xfrm>
            <a:off x="11029050" y="5131049"/>
            <a:ext cx="444031"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700">
                <a:gradFill>
                  <a:gsLst>
                    <a:gs pos="2917">
                      <a:srgbClr val="000000"/>
                    </a:gs>
                    <a:gs pos="30000">
                      <a:srgbClr val="000000"/>
                    </a:gs>
                  </a:gsLst>
                  <a:lin ang="5400000" scaled="0"/>
                </a:gradFill>
                <a:latin typeface="Segoe UI"/>
              </a:rPr>
              <a:t>Service Bus</a:t>
            </a:r>
          </a:p>
        </p:txBody>
      </p:sp>
      <p:pic>
        <p:nvPicPr>
          <p:cNvPr id="1036" name="Picture 12" descr="Image result for Cassandra Logo">
            <a:extLst>
              <a:ext uri="{FF2B5EF4-FFF2-40B4-BE49-F238E27FC236}">
                <a16:creationId xmlns:a16="http://schemas.microsoft.com/office/drawing/2014/main" id="{6EBA0DB0-189A-4CD4-813D-9989FD9E0AF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854327" y="3806896"/>
            <a:ext cx="351824" cy="294138"/>
          </a:xfrm>
          <a:prstGeom prst="rect">
            <a:avLst/>
          </a:prstGeom>
          <a:noFill/>
          <a:extLst>
            <a:ext uri="{909E8E84-426E-40DD-AFC4-6F175D3DCCD1}">
              <a14:hiddenFill xmlns:a14="http://schemas.microsoft.com/office/drawing/2010/main">
                <a:solidFill>
                  <a:srgbClr val="FFFFFF"/>
                </a:solidFill>
              </a14:hiddenFill>
            </a:ext>
          </a:extLst>
        </p:spPr>
      </p:pic>
      <p:sp>
        <p:nvSpPr>
          <p:cNvPr id="146" name="Rectangle 145">
            <a:extLst>
              <a:ext uri="{FF2B5EF4-FFF2-40B4-BE49-F238E27FC236}">
                <a16:creationId xmlns:a16="http://schemas.microsoft.com/office/drawing/2014/main" id="{FB8F90D3-710B-477B-924D-77DA9D1438AD}"/>
              </a:ext>
            </a:extLst>
          </p:cNvPr>
          <p:cNvSpPr/>
          <p:nvPr/>
        </p:nvSpPr>
        <p:spPr bwMode="auto">
          <a:xfrm>
            <a:off x="9134225" y="5481545"/>
            <a:ext cx="2681991" cy="848435"/>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109728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Distributed Tracing</a:t>
            </a:r>
          </a:p>
          <a:p>
            <a:pPr marL="0" marR="0" lvl="0" indent="0" algn="l" defTabSz="932472" rtl="0" eaLnBrk="1" fontAlgn="base" latinLnBrk="0" hangingPunct="1">
              <a:lnSpc>
                <a:spcPct val="100000"/>
              </a:lnSpc>
              <a:spcBef>
                <a:spcPct val="0"/>
              </a:spcBef>
              <a:spcAft>
                <a:spcPct val="0"/>
              </a:spcAft>
              <a:buClrTx/>
              <a:buSzTx/>
              <a:buFontTx/>
              <a:buNone/>
              <a:tabLst/>
              <a:defRPr/>
            </a:pPr>
            <a:endParaRPr lang="en-US" sz="1200">
              <a:solidFill>
                <a:srgbClr val="000000"/>
              </a:solidFill>
              <a:latin typeface="Segoe UI Semibold" panose="020B0702040204020203" pitchFamily="34" charset="0"/>
              <a:cs typeface="Segoe UI Semibold" panose="020B07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147" name="Graphic 146">
            <a:extLst>
              <a:ext uri="{FF2B5EF4-FFF2-40B4-BE49-F238E27FC236}">
                <a16:creationId xmlns:a16="http://schemas.microsoft.com/office/drawing/2014/main" id="{7A17680F-D73D-45D4-97C6-5EFC3287CED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288489" y="5778072"/>
            <a:ext cx="384006" cy="380666"/>
          </a:xfrm>
          <a:prstGeom prst="rect">
            <a:avLst/>
          </a:prstGeom>
        </p:spPr>
      </p:pic>
      <p:pic>
        <p:nvPicPr>
          <p:cNvPr id="150" name="Graphic 149">
            <a:extLst>
              <a:ext uri="{FF2B5EF4-FFF2-40B4-BE49-F238E27FC236}">
                <a16:creationId xmlns:a16="http://schemas.microsoft.com/office/drawing/2014/main" id="{40C56461-C339-4716-ACE8-E0434E9DDAA2}"/>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9970811" y="5767345"/>
            <a:ext cx="384006" cy="384006"/>
          </a:xfrm>
          <a:prstGeom prst="rect">
            <a:avLst/>
          </a:prstGeom>
        </p:spPr>
      </p:pic>
      <p:pic>
        <p:nvPicPr>
          <p:cNvPr id="1040" name="Picture 16" descr="Image result for Zipkin logo">
            <a:extLst>
              <a:ext uri="{FF2B5EF4-FFF2-40B4-BE49-F238E27FC236}">
                <a16:creationId xmlns:a16="http://schemas.microsoft.com/office/drawing/2014/main" id="{6C464527-0B45-4992-BBD7-ACD977FC5E7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488229" y="5794826"/>
            <a:ext cx="543730" cy="320726"/>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6" descr="See the source image">
            <a:extLst>
              <a:ext uri="{FF2B5EF4-FFF2-40B4-BE49-F238E27FC236}">
                <a16:creationId xmlns:a16="http://schemas.microsoft.com/office/drawing/2014/main" id="{C33DFF4F-9CAE-440D-9DC3-7B7FCF57D8A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1200839" y="5694835"/>
            <a:ext cx="489648" cy="489646"/>
          </a:xfrm>
          <a:prstGeom prst="rect">
            <a:avLst/>
          </a:prstGeom>
          <a:noFill/>
          <a:extLst>
            <a:ext uri="{909E8E84-426E-40DD-AFC4-6F175D3DCCD1}">
              <a14:hiddenFill xmlns:a14="http://schemas.microsoft.com/office/drawing/2010/main">
                <a:solidFill>
                  <a:srgbClr val="FFFFFF"/>
                </a:solidFill>
              </a14:hiddenFill>
            </a:ext>
          </a:extLst>
        </p:spPr>
      </p:pic>
      <p:sp>
        <p:nvSpPr>
          <p:cNvPr id="152" name="TextBox 151">
            <a:extLst>
              <a:ext uri="{FF2B5EF4-FFF2-40B4-BE49-F238E27FC236}">
                <a16:creationId xmlns:a16="http://schemas.microsoft.com/office/drawing/2014/main" id="{1919FE2E-127E-4692-AA0E-A5AC5C9C02D4}"/>
              </a:ext>
            </a:extLst>
          </p:cNvPr>
          <p:cNvSpPr txBox="1"/>
          <p:nvPr/>
        </p:nvSpPr>
        <p:spPr>
          <a:xfrm>
            <a:off x="9200628" y="6189081"/>
            <a:ext cx="541815" cy="123111"/>
          </a:xfrm>
          <a:prstGeom prst="rect">
            <a:avLst/>
          </a:prstGeom>
          <a:noFill/>
        </p:spPr>
        <p:txBody>
          <a:bodyPr wrap="none" lIns="0" tIns="0" rIns="0" bIns="0" rtlCol="0">
            <a:spAutoFit/>
          </a:bodyPr>
          <a:lstStyle/>
          <a:p>
            <a:pPr lvl="0" algn="ctr" defTabSz="914367"/>
            <a:r>
              <a:rPr lang="en-US" sz="800">
                <a:solidFill>
                  <a:srgbClr val="000000"/>
                </a:solidFill>
                <a:ea typeface="Segoe UI" pitchFamily="34" charset="0"/>
                <a:cs typeface="Segoe UI" pitchFamily="34" charset="0"/>
              </a:rPr>
              <a:t>Prometheus</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55" name="TextBox 154">
            <a:extLst>
              <a:ext uri="{FF2B5EF4-FFF2-40B4-BE49-F238E27FC236}">
                <a16:creationId xmlns:a16="http://schemas.microsoft.com/office/drawing/2014/main" id="{1F5C2224-44B6-4AE8-B044-1BCB7E4FCFBA}"/>
              </a:ext>
            </a:extLst>
          </p:cNvPr>
          <p:cNvSpPr txBox="1"/>
          <p:nvPr/>
        </p:nvSpPr>
        <p:spPr>
          <a:xfrm>
            <a:off x="9888520" y="6179110"/>
            <a:ext cx="573875" cy="123111"/>
          </a:xfrm>
          <a:prstGeom prst="rect">
            <a:avLst/>
          </a:prstGeom>
          <a:noFill/>
        </p:spPr>
        <p:txBody>
          <a:bodyPr wrap="none" lIns="0" tIns="0" rIns="0" bIns="0" rtlCol="0">
            <a:spAutoFit/>
          </a:bodyPr>
          <a:lstStyle/>
          <a:p>
            <a:pPr lvl="0" algn="ctr" defTabSz="914367"/>
            <a:r>
              <a:rPr lang="en-US" sz="800" err="1">
                <a:solidFill>
                  <a:srgbClr val="000000"/>
                </a:solidFill>
                <a:ea typeface="Segoe UI" pitchFamily="34" charset="0"/>
                <a:cs typeface="Segoe UI" pitchFamily="34" charset="0"/>
              </a:rPr>
              <a:t>AppInsightts</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66" name="TextBox 165">
            <a:extLst>
              <a:ext uri="{FF2B5EF4-FFF2-40B4-BE49-F238E27FC236}">
                <a16:creationId xmlns:a16="http://schemas.microsoft.com/office/drawing/2014/main" id="{2AA5D4E3-0A6E-421A-9537-6081056E60EA}"/>
              </a:ext>
            </a:extLst>
          </p:cNvPr>
          <p:cNvSpPr txBox="1"/>
          <p:nvPr/>
        </p:nvSpPr>
        <p:spPr>
          <a:xfrm>
            <a:off x="11291909" y="6176404"/>
            <a:ext cx="291747" cy="123111"/>
          </a:xfrm>
          <a:prstGeom prst="rect">
            <a:avLst/>
          </a:prstGeom>
          <a:noFill/>
        </p:spPr>
        <p:txBody>
          <a:bodyPr wrap="none" lIns="0" tIns="0" rIns="0" bIns="0" rtlCol="0">
            <a:spAutoFit/>
          </a:bodyPr>
          <a:lstStyle/>
          <a:p>
            <a:pPr lvl="0" algn="ctr" defTabSz="914367"/>
            <a:r>
              <a:rPr lang="en-US" sz="800">
                <a:solidFill>
                  <a:srgbClr val="000000"/>
                </a:solidFill>
                <a:ea typeface="Segoe UI" pitchFamily="34" charset="0"/>
                <a:cs typeface="Segoe UI" pitchFamily="34" charset="0"/>
              </a:rPr>
              <a:t>Jaeger</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14" name="Title 1">
            <a:extLst>
              <a:ext uri="{FF2B5EF4-FFF2-40B4-BE49-F238E27FC236}">
                <a16:creationId xmlns:a16="http://schemas.microsoft.com/office/drawing/2014/main" id="{917B5808-48E7-40A7-A614-F496CBA2913F}"/>
              </a:ext>
            </a:extLst>
          </p:cNvPr>
          <p:cNvSpPr txBox="1">
            <a:spLocks/>
          </p:cNvSpPr>
          <p:nvPr/>
        </p:nvSpPr>
        <p:spPr>
          <a:xfrm>
            <a:off x="273389" y="217833"/>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Dapr Kubernetes hosted</a:t>
            </a:r>
          </a:p>
        </p:txBody>
      </p:sp>
    </p:spTree>
    <p:extLst>
      <p:ext uri="{BB962C8B-B14F-4D97-AF65-F5344CB8AC3E}">
        <p14:creationId xmlns:p14="http://schemas.microsoft.com/office/powerpoint/2010/main" val="371256023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100"/>
                                  </p:stCondLst>
                                  <p:childTnLst>
                                    <p:set>
                                      <p:cBhvr>
                                        <p:cTn id="6" dur="1" fill="hold">
                                          <p:stCondLst>
                                            <p:cond delay="0"/>
                                          </p:stCondLst>
                                        </p:cTn>
                                        <p:tgtEl>
                                          <p:spTgt spid="162"/>
                                        </p:tgtEl>
                                        <p:attrNameLst>
                                          <p:attrName>style.visibility</p:attrName>
                                        </p:attrNameLst>
                                      </p:cBhvr>
                                      <p:to>
                                        <p:strVal val="visible"/>
                                      </p:to>
                                    </p:set>
                                    <p:animEffect transition="in" filter="barn(outVertical)">
                                      <p:cBhvr>
                                        <p:cTn id="7" dur="500"/>
                                        <p:tgtEl>
                                          <p:spTgt spid="162"/>
                                        </p:tgtEl>
                                      </p:cBhvr>
                                    </p:animEffect>
                                  </p:childTnLst>
                                </p:cTn>
                              </p:par>
                              <p:par>
                                <p:cTn id="8" presetID="10" presetClass="entr" presetSubtype="0" fill="hold" nodeType="withEffect">
                                  <p:stCondLst>
                                    <p:cond delay="0"/>
                                  </p:stCondLst>
                                  <p:childTnLst>
                                    <p:set>
                                      <p:cBhvr>
                                        <p:cTn id="9" dur="1" fill="hold">
                                          <p:stCondLst>
                                            <p:cond delay="0"/>
                                          </p:stCondLst>
                                        </p:cTn>
                                        <p:tgtEl>
                                          <p:spTgt spid="126"/>
                                        </p:tgtEl>
                                        <p:attrNameLst>
                                          <p:attrName>style.visibility</p:attrName>
                                        </p:attrNameLst>
                                      </p:cBhvr>
                                      <p:to>
                                        <p:strVal val="visible"/>
                                      </p:to>
                                    </p:set>
                                    <p:animEffect transition="in" filter="fade">
                                      <p:cBhvr>
                                        <p:cTn id="10" dur="500"/>
                                        <p:tgtEl>
                                          <p:spTgt spid="126"/>
                                        </p:tgtEl>
                                      </p:cBhvr>
                                    </p:animEffect>
                                  </p:childTnLst>
                                </p:cTn>
                              </p:par>
                              <p:par>
                                <p:cTn id="11" presetID="42" presetClass="path" presetSubtype="0" decel="100000" fill="hold" nodeType="withEffect">
                                  <p:stCondLst>
                                    <p:cond delay="0"/>
                                  </p:stCondLst>
                                  <p:childTnLst>
                                    <p:animMotion origin="layout" path="M 1.66667E-6 -1.85185E-6 L 1.66667E-6 0.03773 " pathEditMode="relative" rAng="0" ptsTypes="AA">
                                      <p:cBhvr>
                                        <p:cTn id="12" dur="750" spd="-100000" fill="hold"/>
                                        <p:tgtEl>
                                          <p:spTgt spid="126"/>
                                        </p:tgtEl>
                                        <p:attrNameLst>
                                          <p:attrName>ppt_x</p:attrName>
                                          <p:attrName>ppt_y</p:attrName>
                                        </p:attrNameLst>
                                      </p:cBhvr>
                                      <p:rCtr x="0" y="1875"/>
                                    </p:animMotion>
                                  </p:childTnLst>
                                </p:cTn>
                              </p:par>
                              <p:par>
                                <p:cTn id="13" presetID="22" presetClass="entr" presetSubtype="8" fill="hold" nodeType="withEffect">
                                  <p:stCondLst>
                                    <p:cond delay="20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id="{98C83574-B821-4739-A446-1109168FD524}"/>
              </a:ext>
            </a:extLst>
          </p:cNvPr>
          <p:cNvSpPr/>
          <p:nvPr/>
        </p:nvSpPr>
        <p:spPr bwMode="auto">
          <a:xfrm>
            <a:off x="9746978" y="1636711"/>
            <a:ext cx="1554956" cy="4402137"/>
          </a:xfrm>
          <a:prstGeom prst="rect">
            <a:avLst/>
          </a:prstGeom>
          <a:solidFill>
            <a:schemeClr val="accent2">
              <a:lumMod val="50000"/>
            </a:schemeClr>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cxnSp>
        <p:nvCxnSpPr>
          <p:cNvPr id="111" name="Straight Connector 110">
            <a:extLst>
              <a:ext uri="{FF2B5EF4-FFF2-40B4-BE49-F238E27FC236}">
                <a16:creationId xmlns:a16="http://schemas.microsoft.com/office/drawing/2014/main" id="{7D1065D3-6EC2-42B8-86D5-408E9A6D2C0B}"/>
              </a:ext>
            </a:extLst>
          </p:cNvPr>
          <p:cNvCxnSpPr>
            <a:cxnSpLocks/>
          </p:cNvCxnSpPr>
          <p:nvPr/>
        </p:nvCxnSpPr>
        <p:spPr>
          <a:xfrm>
            <a:off x="10279879" y="3987728"/>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72F6A1A0-9771-422B-9E3F-778F41F0BB1D}"/>
              </a:ext>
            </a:extLst>
          </p:cNvPr>
          <p:cNvSpPr/>
          <p:nvPr/>
        </p:nvSpPr>
        <p:spPr>
          <a:xfrm>
            <a:off x="9851752" y="4305932"/>
            <a:ext cx="1345406" cy="553998"/>
          </a:xfrm>
          <a:prstGeom prst="rect">
            <a:avLst/>
          </a:prstGeom>
        </p:spPr>
        <p:txBody>
          <a:bodyPr wrap="square" lIns="0" tIns="0" rIns="0" bIns="0">
            <a:spAutoFit/>
          </a:bodyPr>
          <a:lstStyle/>
          <a:p>
            <a:pPr lvl="0" algn="ctr" defTabSz="844550">
              <a:spcBef>
                <a:spcPct val="0"/>
              </a:spcBef>
              <a:spcAft>
                <a:spcPct val="35000"/>
              </a:spcAft>
            </a:pPr>
            <a:r>
              <a:rPr lang="en-US" sz="1200">
                <a:solidFill>
                  <a:srgbClr val="FFFFFF"/>
                </a:solidFill>
                <a:cs typeface="Segoe UI"/>
              </a:rPr>
              <a:t>Securely access secrets from your application</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p:txBody>
      </p:sp>
      <p:grpSp>
        <p:nvGrpSpPr>
          <p:cNvPr id="2" name="Group 1">
            <a:extLst>
              <a:ext uri="{FF2B5EF4-FFF2-40B4-BE49-F238E27FC236}">
                <a16:creationId xmlns:a16="http://schemas.microsoft.com/office/drawing/2014/main" id="{A4DB3DBD-3148-40FD-A898-46E6C2CED6AA}"/>
              </a:ext>
            </a:extLst>
          </p:cNvPr>
          <p:cNvGrpSpPr/>
          <p:nvPr/>
        </p:nvGrpSpPr>
        <p:grpSpPr>
          <a:xfrm>
            <a:off x="8205028" y="1636711"/>
            <a:ext cx="1554956" cy="4402137"/>
            <a:chOff x="9913145" y="1636713"/>
            <a:chExt cx="1554956" cy="4402137"/>
          </a:xfrm>
        </p:grpSpPr>
        <p:sp>
          <p:nvSpPr>
            <p:cNvPr id="25" name="Rectangle 24">
              <a:extLst>
                <a:ext uri="{FF2B5EF4-FFF2-40B4-BE49-F238E27FC236}">
                  <a16:creationId xmlns:a16="http://schemas.microsoft.com/office/drawing/2014/main" id="{0BC75D04-F439-4C07-B6D7-C3A9409D7E9A}"/>
                </a:ext>
              </a:extLst>
            </p:cNvPr>
            <p:cNvSpPr/>
            <p:nvPr/>
          </p:nvSpPr>
          <p:spPr bwMode="auto">
            <a:xfrm>
              <a:off x="9913145" y="1636713"/>
              <a:ext cx="1554956" cy="4402137"/>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cxnSp>
          <p:nvCxnSpPr>
            <p:cNvPr id="32" name="Straight Connector 31">
              <a:extLst>
                <a:ext uri="{FF2B5EF4-FFF2-40B4-BE49-F238E27FC236}">
                  <a16:creationId xmlns:a16="http://schemas.microsoft.com/office/drawing/2014/main" id="{FB74360D-3E30-4E8E-8775-B6E8DB9555DF}"/>
                </a:ext>
              </a:extLst>
            </p:cNvPr>
            <p:cNvCxnSpPr>
              <a:cxnSpLocks/>
            </p:cNvCxnSpPr>
            <p:nvPr/>
          </p:nvCxnSpPr>
          <p:spPr>
            <a:xfrm>
              <a:off x="10446046"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7D4B88B9-555D-4E90-91E5-EAD5997CB01F}"/>
                </a:ext>
              </a:extLst>
            </p:cNvPr>
            <p:cNvSpPr/>
            <p:nvPr/>
          </p:nvSpPr>
          <p:spPr>
            <a:xfrm>
              <a:off x="10017919" y="4305934"/>
              <a:ext cx="1345406" cy="923330"/>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See and measure the message calls across components and networked services</a:t>
              </a:r>
            </a:p>
          </p:txBody>
        </p:sp>
        <p:grpSp>
          <p:nvGrpSpPr>
            <p:cNvPr id="56" name="Group 55">
              <a:extLst>
                <a:ext uri="{FF2B5EF4-FFF2-40B4-BE49-F238E27FC236}">
                  <a16:creationId xmlns:a16="http://schemas.microsoft.com/office/drawing/2014/main" id="{DBBCFED8-D381-4025-8E4E-FA6D2DB178DE}"/>
                </a:ext>
              </a:extLst>
            </p:cNvPr>
            <p:cNvGrpSpPr/>
            <p:nvPr/>
          </p:nvGrpSpPr>
          <p:grpSpPr>
            <a:xfrm>
              <a:off x="10421265" y="2251421"/>
              <a:ext cx="498006" cy="420718"/>
              <a:chOff x="9332611" y="4972062"/>
              <a:chExt cx="363103" cy="306751"/>
            </a:xfrm>
          </p:grpSpPr>
          <p:sp>
            <p:nvSpPr>
              <p:cNvPr id="65" name="Freeform 855">
                <a:extLst>
                  <a:ext uri="{FF2B5EF4-FFF2-40B4-BE49-F238E27FC236}">
                    <a16:creationId xmlns:a16="http://schemas.microsoft.com/office/drawing/2014/main" id="{F8F51651-AB5E-4C8B-ABC7-BE33C7A1258F}"/>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6" name="Oval 757">
                <a:extLst>
                  <a:ext uri="{FF2B5EF4-FFF2-40B4-BE49-F238E27FC236}">
                    <a16:creationId xmlns:a16="http://schemas.microsoft.com/office/drawing/2014/main" id="{D8E5BC0E-BB9F-48CC-B39B-F17F7F7DA731}"/>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855">
                <a:extLst>
                  <a:ext uri="{FF2B5EF4-FFF2-40B4-BE49-F238E27FC236}">
                    <a16:creationId xmlns:a16="http://schemas.microsoft.com/office/drawing/2014/main" id="{AFB281A3-5D38-42AC-A15A-F42E65B55543}"/>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2" name="Oval 757">
                <a:extLst>
                  <a:ext uri="{FF2B5EF4-FFF2-40B4-BE49-F238E27FC236}">
                    <a16:creationId xmlns:a16="http://schemas.microsoft.com/office/drawing/2014/main" id="{7929C420-D91E-4E4E-A350-A6DC54229FC7}"/>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855">
                <a:extLst>
                  <a:ext uri="{FF2B5EF4-FFF2-40B4-BE49-F238E27FC236}">
                    <a16:creationId xmlns:a16="http://schemas.microsoft.com/office/drawing/2014/main" id="{73B7E1BD-806C-4D1C-AAD3-EC9D4388DBA4}"/>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5" name="Oval 757">
                <a:extLst>
                  <a:ext uri="{FF2B5EF4-FFF2-40B4-BE49-F238E27FC236}">
                    <a16:creationId xmlns:a16="http://schemas.microsoft.com/office/drawing/2014/main" id="{80A093D4-5447-4D78-A0BA-B981969D0EFE}"/>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8" name="Oval 757">
                <a:extLst>
                  <a:ext uri="{FF2B5EF4-FFF2-40B4-BE49-F238E27FC236}">
                    <a16:creationId xmlns:a16="http://schemas.microsoft.com/office/drawing/2014/main" id="{174918E8-DF7B-4182-AB63-5DBBE2B2AB9B}"/>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F9936F6E-ADEA-465D-B323-7965A863B573}"/>
              </a:ext>
            </a:extLst>
          </p:cNvPr>
          <p:cNvGrpSpPr/>
          <p:nvPr/>
        </p:nvGrpSpPr>
        <p:grpSpPr>
          <a:xfrm>
            <a:off x="6663059" y="1636711"/>
            <a:ext cx="1554956" cy="4402137"/>
            <a:chOff x="8075613" y="1636713"/>
            <a:chExt cx="1554956" cy="4402137"/>
          </a:xfrm>
        </p:grpSpPr>
        <p:sp>
          <p:nvSpPr>
            <p:cNvPr id="24" name="Rectangle 23">
              <a:extLst>
                <a:ext uri="{FF2B5EF4-FFF2-40B4-BE49-F238E27FC236}">
                  <a16:creationId xmlns:a16="http://schemas.microsoft.com/office/drawing/2014/main" id="{E2ACB1C5-93D7-4F6F-986F-26CD4EAE22AA}"/>
                </a:ext>
              </a:extLst>
            </p:cNvPr>
            <p:cNvSpPr/>
            <p:nvPr/>
          </p:nvSpPr>
          <p:spPr bwMode="auto">
            <a:xfrm>
              <a:off x="8075613" y="1636713"/>
              <a:ext cx="1554956" cy="4402137"/>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cxnSp>
          <p:nvCxnSpPr>
            <p:cNvPr id="31" name="Straight Connector 30">
              <a:extLst>
                <a:ext uri="{FF2B5EF4-FFF2-40B4-BE49-F238E27FC236}">
                  <a16:creationId xmlns:a16="http://schemas.microsoft.com/office/drawing/2014/main" id="{7E130696-FCB2-4850-8860-A1CED64933BF}"/>
                </a:ext>
              </a:extLst>
            </p:cNvPr>
            <p:cNvCxnSpPr>
              <a:cxnSpLocks/>
            </p:cNvCxnSpPr>
            <p:nvPr/>
          </p:nvCxnSpPr>
          <p:spPr>
            <a:xfrm>
              <a:off x="8608514"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6934C39-01A5-4995-85AF-F8D001907A7C}"/>
                </a:ext>
              </a:extLst>
            </p:cNvPr>
            <p:cNvSpPr/>
            <p:nvPr/>
          </p:nvSpPr>
          <p:spPr>
            <a:xfrm>
              <a:off x="8260554" y="4305934"/>
              <a:ext cx="1185072" cy="1292662"/>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Encapsulate code and data in reusable actor objects as a common microservices design pattern </a:t>
              </a:r>
            </a:p>
          </p:txBody>
        </p:sp>
        <p:grpSp>
          <p:nvGrpSpPr>
            <p:cNvPr id="55" name="Group 54">
              <a:extLst>
                <a:ext uri="{FF2B5EF4-FFF2-40B4-BE49-F238E27FC236}">
                  <a16:creationId xmlns:a16="http://schemas.microsoft.com/office/drawing/2014/main" id="{CDA0990D-DC41-433A-97C2-B375C70C20F8}"/>
                </a:ext>
              </a:extLst>
            </p:cNvPr>
            <p:cNvGrpSpPr/>
            <p:nvPr/>
          </p:nvGrpSpPr>
          <p:grpSpPr>
            <a:xfrm>
              <a:off x="8594162" y="2202919"/>
              <a:ext cx="542343" cy="497350"/>
              <a:chOff x="8058210" y="4944318"/>
              <a:chExt cx="395430" cy="362625"/>
            </a:xfrm>
          </p:grpSpPr>
          <p:sp>
            <p:nvSpPr>
              <p:cNvPr id="79" name="Freeform: Shape 78">
                <a:extLst>
                  <a:ext uri="{FF2B5EF4-FFF2-40B4-BE49-F238E27FC236}">
                    <a16:creationId xmlns:a16="http://schemas.microsoft.com/office/drawing/2014/main" id="{A3DD6818-204D-466D-97FC-2AE928F84BEC}"/>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71E5428A-4B1A-4F9E-B038-0B772F9D50AC}"/>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BA387369-C2C2-497A-AFBC-F2AE9AB1776E}"/>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5C025515-6530-42A7-AF7D-E1E5C0B037B7}"/>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93A0B8A1-1921-4C5B-A55C-FBAA2651AB5A}"/>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32D085DA-F0F1-47B3-B32F-33F2A1B34991}"/>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3246306F-98B0-4073-962F-EE4071E33C0F}"/>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99F075E2-8BC9-470F-B4BB-05238F46D7EA}"/>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0" name="Group 9">
            <a:extLst>
              <a:ext uri="{FF2B5EF4-FFF2-40B4-BE49-F238E27FC236}">
                <a16:creationId xmlns:a16="http://schemas.microsoft.com/office/drawing/2014/main" id="{4C215C22-68BE-4DB3-A42E-DE81A55AF19E}"/>
              </a:ext>
            </a:extLst>
          </p:cNvPr>
          <p:cNvGrpSpPr/>
          <p:nvPr/>
        </p:nvGrpSpPr>
        <p:grpSpPr>
          <a:xfrm>
            <a:off x="5121130" y="1636711"/>
            <a:ext cx="1554956" cy="4402137"/>
            <a:chOff x="6238083" y="1636713"/>
            <a:chExt cx="1554956" cy="4402137"/>
          </a:xfrm>
        </p:grpSpPr>
        <p:sp>
          <p:nvSpPr>
            <p:cNvPr id="23" name="Rectangle 22">
              <a:extLst>
                <a:ext uri="{FF2B5EF4-FFF2-40B4-BE49-F238E27FC236}">
                  <a16:creationId xmlns:a16="http://schemas.microsoft.com/office/drawing/2014/main" id="{F228B69E-248C-4D9E-8ED3-547B93FBEDA3}"/>
                </a:ext>
              </a:extLst>
            </p:cNvPr>
            <p:cNvSpPr/>
            <p:nvPr/>
          </p:nvSpPr>
          <p:spPr bwMode="auto">
            <a:xfrm>
              <a:off x="6238083" y="1636713"/>
              <a:ext cx="1554956" cy="4402137"/>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cxnSp>
          <p:nvCxnSpPr>
            <p:cNvPr id="30" name="Straight Connector 29">
              <a:extLst>
                <a:ext uri="{FF2B5EF4-FFF2-40B4-BE49-F238E27FC236}">
                  <a16:creationId xmlns:a16="http://schemas.microsoft.com/office/drawing/2014/main" id="{50C83CAA-B36E-4BED-A955-D9162D56210C}"/>
                </a:ext>
              </a:extLst>
            </p:cNvPr>
            <p:cNvCxnSpPr>
              <a:cxnSpLocks/>
            </p:cNvCxnSpPr>
            <p:nvPr/>
          </p:nvCxnSpPr>
          <p:spPr>
            <a:xfrm>
              <a:off x="6770984"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D2E33F2A-8659-4FAC-887B-EA77EB90FAB6}"/>
                </a:ext>
              </a:extLst>
            </p:cNvPr>
            <p:cNvSpPr/>
            <p:nvPr/>
          </p:nvSpPr>
          <p:spPr>
            <a:xfrm>
              <a:off x="6287295" y="4305934"/>
              <a:ext cx="1456530" cy="1357295"/>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Trigger code through events from a large array of inputs</a:t>
              </a:r>
            </a:p>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Output bindings to external resources including databases and queues</a:t>
              </a:r>
            </a:p>
          </p:txBody>
        </p:sp>
        <p:grpSp>
          <p:nvGrpSpPr>
            <p:cNvPr id="15" name="Graphic 12">
              <a:extLst>
                <a:ext uri="{FF2B5EF4-FFF2-40B4-BE49-F238E27FC236}">
                  <a16:creationId xmlns:a16="http://schemas.microsoft.com/office/drawing/2014/main" id="{EF474217-60D0-4726-9C84-E47FA6E39F76}"/>
                </a:ext>
              </a:extLst>
            </p:cNvPr>
            <p:cNvGrpSpPr/>
            <p:nvPr/>
          </p:nvGrpSpPr>
          <p:grpSpPr>
            <a:xfrm>
              <a:off x="6678884" y="2244251"/>
              <a:ext cx="673353" cy="425916"/>
              <a:chOff x="6668136" y="1819111"/>
              <a:chExt cx="612139" cy="387196"/>
            </a:xfrm>
          </p:grpSpPr>
          <p:sp>
            <p:nvSpPr>
              <p:cNvPr id="16" name="Freeform: Shape 15">
                <a:extLst>
                  <a:ext uri="{FF2B5EF4-FFF2-40B4-BE49-F238E27FC236}">
                    <a16:creationId xmlns:a16="http://schemas.microsoft.com/office/drawing/2014/main" id="{E058D8B8-330B-4834-95CF-8142609658AB}"/>
                  </a:ext>
                </a:extLst>
              </p:cNvPr>
              <p:cNvSpPr/>
              <p:nvPr/>
            </p:nvSpPr>
            <p:spPr>
              <a:xfrm>
                <a:off x="6921264" y="1921957"/>
                <a:ext cx="359010"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22CFD7B4-6CDA-4871-A7FD-7D6FD0BEEC7E}"/>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 name="Group 10">
            <a:extLst>
              <a:ext uri="{FF2B5EF4-FFF2-40B4-BE49-F238E27FC236}">
                <a16:creationId xmlns:a16="http://schemas.microsoft.com/office/drawing/2014/main" id="{E0715D2D-591E-463F-9E5D-9C9F185A74A9}"/>
              </a:ext>
            </a:extLst>
          </p:cNvPr>
          <p:cNvGrpSpPr/>
          <p:nvPr/>
        </p:nvGrpSpPr>
        <p:grpSpPr>
          <a:xfrm>
            <a:off x="3577212" y="1636712"/>
            <a:ext cx="1554956" cy="4402137"/>
            <a:chOff x="4400551" y="1636713"/>
            <a:chExt cx="1554956" cy="4402137"/>
          </a:xfrm>
        </p:grpSpPr>
        <p:sp>
          <p:nvSpPr>
            <p:cNvPr id="22" name="Rectangle 21">
              <a:extLst>
                <a:ext uri="{FF2B5EF4-FFF2-40B4-BE49-F238E27FC236}">
                  <a16:creationId xmlns:a16="http://schemas.microsoft.com/office/drawing/2014/main" id="{277D2FEE-2E2E-43A0-9812-B816DA8892A6}"/>
                </a:ext>
              </a:extLst>
            </p:cNvPr>
            <p:cNvSpPr/>
            <p:nvPr/>
          </p:nvSpPr>
          <p:spPr bwMode="auto">
            <a:xfrm>
              <a:off x="4400551" y="1636713"/>
              <a:ext cx="1554956" cy="4402137"/>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cxnSp>
          <p:nvCxnSpPr>
            <p:cNvPr id="29" name="Straight Connector 28">
              <a:extLst>
                <a:ext uri="{FF2B5EF4-FFF2-40B4-BE49-F238E27FC236}">
                  <a16:creationId xmlns:a16="http://schemas.microsoft.com/office/drawing/2014/main" id="{DDB87041-DE78-4B3F-A089-74D4B509C087}"/>
                </a:ext>
              </a:extLst>
            </p:cNvPr>
            <p:cNvCxnSpPr>
              <a:cxnSpLocks/>
            </p:cNvCxnSpPr>
            <p:nvPr/>
          </p:nvCxnSpPr>
          <p:spPr>
            <a:xfrm>
              <a:off x="4933452"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9885351-A792-4CBD-8E1C-DAB0C615F978}"/>
                </a:ext>
              </a:extLst>
            </p:cNvPr>
            <p:cNvSpPr/>
            <p:nvPr/>
          </p:nvSpPr>
          <p:spPr>
            <a:xfrm>
              <a:off x="4585492" y="4305934"/>
              <a:ext cx="1185072" cy="553998"/>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Secure, scalable messaging between services</a:t>
              </a:r>
            </a:p>
          </p:txBody>
        </p:sp>
        <p:grpSp>
          <p:nvGrpSpPr>
            <p:cNvPr id="54" name="Group 53">
              <a:extLst>
                <a:ext uri="{FF2B5EF4-FFF2-40B4-BE49-F238E27FC236}">
                  <a16:creationId xmlns:a16="http://schemas.microsoft.com/office/drawing/2014/main" id="{96B88D29-7DAB-426A-917F-4BA483C7927B}"/>
                </a:ext>
              </a:extLst>
            </p:cNvPr>
            <p:cNvGrpSpPr/>
            <p:nvPr/>
          </p:nvGrpSpPr>
          <p:grpSpPr>
            <a:xfrm>
              <a:off x="4863014" y="2327334"/>
              <a:ext cx="678300" cy="301251"/>
              <a:chOff x="5522126" y="5015614"/>
              <a:chExt cx="494558" cy="219646"/>
            </a:xfrm>
          </p:grpSpPr>
          <p:sp>
            <p:nvSpPr>
              <p:cNvPr id="87" name="AutoShape 131">
                <a:extLst>
                  <a:ext uri="{FF2B5EF4-FFF2-40B4-BE49-F238E27FC236}">
                    <a16:creationId xmlns:a16="http://schemas.microsoft.com/office/drawing/2014/main" id="{2B185F60-182E-4900-8102-1B7276DE1AF8}"/>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8" name="Rectangle 133">
                <a:extLst>
                  <a:ext uri="{FF2B5EF4-FFF2-40B4-BE49-F238E27FC236}">
                    <a16:creationId xmlns:a16="http://schemas.microsoft.com/office/drawing/2014/main" id="{8CAEE6E2-B0FD-47E9-A8FE-250BFB16D977}"/>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9" name="Rectangle 134">
                <a:extLst>
                  <a:ext uri="{FF2B5EF4-FFF2-40B4-BE49-F238E27FC236}">
                    <a16:creationId xmlns:a16="http://schemas.microsoft.com/office/drawing/2014/main" id="{5A374738-A61F-4733-8E47-91C126B9E231}"/>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0" name="Rectangle 135">
                <a:extLst>
                  <a:ext uri="{FF2B5EF4-FFF2-40B4-BE49-F238E27FC236}">
                    <a16:creationId xmlns:a16="http://schemas.microsoft.com/office/drawing/2014/main" id="{2F29AB08-9DDE-435D-83FA-156007672C43}"/>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1" name="Rectangle 136">
                <a:extLst>
                  <a:ext uri="{FF2B5EF4-FFF2-40B4-BE49-F238E27FC236}">
                    <a16:creationId xmlns:a16="http://schemas.microsoft.com/office/drawing/2014/main" id="{A93C80A8-A2B2-4C9E-8B46-37B609229AA3}"/>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2" name="Rectangle 137">
                <a:extLst>
                  <a:ext uri="{FF2B5EF4-FFF2-40B4-BE49-F238E27FC236}">
                    <a16:creationId xmlns:a16="http://schemas.microsoft.com/office/drawing/2014/main" id="{E8E19DA5-58D2-4C45-8D3A-229BEF9E7CDF}"/>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138">
                <a:extLst>
                  <a:ext uri="{FF2B5EF4-FFF2-40B4-BE49-F238E27FC236}">
                    <a16:creationId xmlns:a16="http://schemas.microsoft.com/office/drawing/2014/main" id="{C61E54CB-B272-412C-A3FF-DB318C08CAB8}"/>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8DFD3C22-A7EA-4E27-89D7-10ED981EAD81}"/>
              </a:ext>
            </a:extLst>
          </p:cNvPr>
          <p:cNvGrpSpPr/>
          <p:nvPr/>
        </p:nvGrpSpPr>
        <p:grpSpPr>
          <a:xfrm>
            <a:off x="2024874" y="1636712"/>
            <a:ext cx="1554956" cy="4402137"/>
            <a:chOff x="2567415" y="1636713"/>
            <a:chExt cx="1554956" cy="4402137"/>
          </a:xfrm>
        </p:grpSpPr>
        <p:sp>
          <p:nvSpPr>
            <p:cNvPr id="21" name="Rectangle 20">
              <a:extLst>
                <a:ext uri="{FF2B5EF4-FFF2-40B4-BE49-F238E27FC236}">
                  <a16:creationId xmlns:a16="http://schemas.microsoft.com/office/drawing/2014/main" id="{022103CB-213F-4714-8925-CB8E7C80262E}"/>
                </a:ext>
              </a:extLst>
            </p:cNvPr>
            <p:cNvSpPr/>
            <p:nvPr/>
          </p:nvSpPr>
          <p:spPr bwMode="auto">
            <a:xfrm>
              <a:off x="2567415" y="1636713"/>
              <a:ext cx="1554956" cy="4402137"/>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cxnSp>
          <p:nvCxnSpPr>
            <p:cNvPr id="28" name="Straight Connector 27">
              <a:extLst>
                <a:ext uri="{FF2B5EF4-FFF2-40B4-BE49-F238E27FC236}">
                  <a16:creationId xmlns:a16="http://schemas.microsoft.com/office/drawing/2014/main" id="{1569173A-4FF3-4759-BDE1-1338024FE703}"/>
                </a:ext>
              </a:extLst>
            </p:cNvPr>
            <p:cNvCxnSpPr>
              <a:cxnSpLocks/>
            </p:cNvCxnSpPr>
            <p:nvPr/>
          </p:nvCxnSpPr>
          <p:spPr>
            <a:xfrm>
              <a:off x="3100316"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7C3D547E-F067-4C10-B296-13252CA60F62}"/>
                </a:ext>
              </a:extLst>
            </p:cNvPr>
            <p:cNvSpPr/>
            <p:nvPr/>
          </p:nvSpPr>
          <p:spPr>
            <a:xfrm>
              <a:off x="2752356" y="4305934"/>
              <a:ext cx="1185072" cy="738664"/>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Create long running, stateless and stateful services</a:t>
              </a:r>
            </a:p>
          </p:txBody>
        </p:sp>
        <p:grpSp>
          <p:nvGrpSpPr>
            <p:cNvPr id="51" name="Group 50">
              <a:extLst>
                <a:ext uri="{FF2B5EF4-FFF2-40B4-BE49-F238E27FC236}">
                  <a16:creationId xmlns:a16="http://schemas.microsoft.com/office/drawing/2014/main" id="{2896741F-AFCB-4559-898F-A4BB0CBC2AC7}"/>
                </a:ext>
              </a:extLst>
            </p:cNvPr>
            <p:cNvGrpSpPr/>
            <p:nvPr/>
          </p:nvGrpSpPr>
          <p:grpSpPr>
            <a:xfrm>
              <a:off x="3158128" y="2248860"/>
              <a:ext cx="319747" cy="424747"/>
              <a:chOff x="4385537" y="4970593"/>
              <a:chExt cx="233132" cy="309689"/>
            </a:xfrm>
          </p:grpSpPr>
          <p:sp>
            <p:nvSpPr>
              <p:cNvPr id="113" name="Freeform: Shape 112">
                <a:extLst>
                  <a:ext uri="{FF2B5EF4-FFF2-40B4-BE49-F238E27FC236}">
                    <a16:creationId xmlns:a16="http://schemas.microsoft.com/office/drawing/2014/main" id="{CB0521EA-C57E-4033-9E1D-F072D7B37080}"/>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3A853C3C-FA45-4F1E-8213-AD1A45B3E877}"/>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3F381E8D-0992-46C8-9615-3EEDEDBE7865}"/>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73" name="Freeform: Shape 72">
            <a:extLst>
              <a:ext uri="{FF2B5EF4-FFF2-40B4-BE49-F238E27FC236}">
                <a16:creationId xmlns:a16="http://schemas.microsoft.com/office/drawing/2014/main" id="{EB364E28-88C2-4083-8F2E-F9B4D2ABCD46}"/>
              </a:ext>
            </a:extLst>
          </p:cNvPr>
          <p:cNvSpPr/>
          <p:nvPr/>
        </p:nvSpPr>
        <p:spPr>
          <a:xfrm>
            <a:off x="594502" y="585788"/>
            <a:ext cx="6796897" cy="498598"/>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13" name="Group 12">
            <a:extLst>
              <a:ext uri="{FF2B5EF4-FFF2-40B4-BE49-F238E27FC236}">
                <a16:creationId xmlns:a16="http://schemas.microsoft.com/office/drawing/2014/main" id="{CBB09681-7858-40EA-A8A7-B6D395F762CA}"/>
              </a:ext>
            </a:extLst>
          </p:cNvPr>
          <p:cNvGrpSpPr/>
          <p:nvPr/>
        </p:nvGrpSpPr>
        <p:grpSpPr>
          <a:xfrm>
            <a:off x="478338" y="1636713"/>
            <a:ext cx="1554956" cy="4402137"/>
            <a:chOff x="739408" y="1636713"/>
            <a:chExt cx="1554956" cy="4402137"/>
          </a:xfrm>
        </p:grpSpPr>
        <p:sp>
          <p:nvSpPr>
            <p:cNvPr id="20" name="Rectangle 19">
              <a:extLst>
                <a:ext uri="{FF2B5EF4-FFF2-40B4-BE49-F238E27FC236}">
                  <a16:creationId xmlns:a16="http://schemas.microsoft.com/office/drawing/2014/main" id="{40E9572E-7043-4A8F-8E02-B80F74FA7C1E}"/>
                </a:ext>
              </a:extLst>
            </p:cNvPr>
            <p:cNvSpPr/>
            <p:nvPr/>
          </p:nvSpPr>
          <p:spPr bwMode="auto">
            <a:xfrm>
              <a:off x="739408" y="1636713"/>
              <a:ext cx="1554956" cy="4402137"/>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cxnSp>
          <p:nvCxnSpPr>
            <p:cNvPr id="27" name="Straight Connector 26">
              <a:extLst>
                <a:ext uri="{FF2B5EF4-FFF2-40B4-BE49-F238E27FC236}">
                  <a16:creationId xmlns:a16="http://schemas.microsoft.com/office/drawing/2014/main" id="{42A15666-5D5E-4C7D-B0BB-07A63B37467E}"/>
                </a:ext>
              </a:extLst>
            </p:cNvPr>
            <p:cNvCxnSpPr>
              <a:cxnSpLocks/>
            </p:cNvCxnSpPr>
            <p:nvPr/>
          </p:nvCxnSpPr>
          <p:spPr>
            <a:xfrm>
              <a:off x="1272309"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7D782F5B-116B-4865-B4A0-99AC3D454A74}"/>
                </a:ext>
              </a:extLst>
            </p:cNvPr>
            <p:cNvSpPr/>
            <p:nvPr/>
          </p:nvSpPr>
          <p:spPr>
            <a:xfrm>
              <a:off x="924349" y="4305934"/>
              <a:ext cx="1185072" cy="738664"/>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Perform direct, secure, service-to-service method calls</a:t>
              </a:r>
            </a:p>
          </p:txBody>
        </p:sp>
        <p:grpSp>
          <p:nvGrpSpPr>
            <p:cNvPr id="53" name="Group 52">
              <a:extLst>
                <a:ext uri="{FF2B5EF4-FFF2-40B4-BE49-F238E27FC236}">
                  <a16:creationId xmlns:a16="http://schemas.microsoft.com/office/drawing/2014/main" id="{C1B30ADB-0771-43EF-A5D8-EE790D891CFC}"/>
                </a:ext>
              </a:extLst>
            </p:cNvPr>
            <p:cNvGrpSpPr/>
            <p:nvPr/>
          </p:nvGrpSpPr>
          <p:grpSpPr>
            <a:xfrm>
              <a:off x="1156110" y="2244917"/>
              <a:ext cx="574383" cy="430954"/>
              <a:chOff x="3018614" y="4968330"/>
              <a:chExt cx="418791" cy="314215"/>
            </a:xfrm>
          </p:grpSpPr>
          <p:sp>
            <p:nvSpPr>
              <p:cNvPr id="94" name="Rectangle 932">
                <a:extLst>
                  <a:ext uri="{FF2B5EF4-FFF2-40B4-BE49-F238E27FC236}">
                    <a16:creationId xmlns:a16="http://schemas.microsoft.com/office/drawing/2014/main" id="{127CB389-25E9-4027-8433-97EE886C4B80}"/>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933">
                <a:extLst>
                  <a:ext uri="{FF2B5EF4-FFF2-40B4-BE49-F238E27FC236}">
                    <a16:creationId xmlns:a16="http://schemas.microsoft.com/office/drawing/2014/main" id="{72553A15-C027-4336-B8F0-48260278DF55}"/>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934">
                <a:extLst>
                  <a:ext uri="{FF2B5EF4-FFF2-40B4-BE49-F238E27FC236}">
                    <a16:creationId xmlns:a16="http://schemas.microsoft.com/office/drawing/2014/main" id="{96EF9499-C97A-4245-99BD-F0B9FA55D931}"/>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936">
                <a:extLst>
                  <a:ext uri="{FF2B5EF4-FFF2-40B4-BE49-F238E27FC236}">
                    <a16:creationId xmlns:a16="http://schemas.microsoft.com/office/drawing/2014/main" id="{DB5AF02A-C03C-463B-9046-41AD1243B7F0}"/>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937">
                <a:extLst>
                  <a:ext uri="{FF2B5EF4-FFF2-40B4-BE49-F238E27FC236}">
                    <a16:creationId xmlns:a16="http://schemas.microsoft.com/office/drawing/2014/main" id="{5E97129D-AF6A-46F9-BD69-F705C8C7BA60}"/>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9" name="Oval 938">
                <a:extLst>
                  <a:ext uri="{FF2B5EF4-FFF2-40B4-BE49-F238E27FC236}">
                    <a16:creationId xmlns:a16="http://schemas.microsoft.com/office/drawing/2014/main" id="{29179A32-7DC0-4FA2-B0FC-D983CEBCD8C3}"/>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939">
                <a:extLst>
                  <a:ext uri="{FF2B5EF4-FFF2-40B4-BE49-F238E27FC236}">
                    <a16:creationId xmlns:a16="http://schemas.microsoft.com/office/drawing/2014/main" id="{C2824608-196C-4B00-BC33-514B4DD5ADF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1" name="Oval 940">
                <a:extLst>
                  <a:ext uri="{FF2B5EF4-FFF2-40B4-BE49-F238E27FC236}">
                    <a16:creationId xmlns:a16="http://schemas.microsoft.com/office/drawing/2014/main" id="{766F3C94-C622-4ACD-9ECD-436C18975222}"/>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941">
                <a:extLst>
                  <a:ext uri="{FF2B5EF4-FFF2-40B4-BE49-F238E27FC236}">
                    <a16:creationId xmlns:a16="http://schemas.microsoft.com/office/drawing/2014/main" id="{FCE0F26F-2F2A-4D0A-ACF8-7504682C6EEB}"/>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3" name="Oval 942">
                <a:extLst>
                  <a:ext uri="{FF2B5EF4-FFF2-40B4-BE49-F238E27FC236}">
                    <a16:creationId xmlns:a16="http://schemas.microsoft.com/office/drawing/2014/main" id="{768986D3-1F96-4DF2-8E54-03076895D1BD}"/>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943">
                <a:extLst>
                  <a:ext uri="{FF2B5EF4-FFF2-40B4-BE49-F238E27FC236}">
                    <a16:creationId xmlns:a16="http://schemas.microsoft.com/office/drawing/2014/main" id="{E6FA06C5-1200-4282-A69C-621454DC6F60}"/>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5" name="Rectangle 944" descr="component solutions">
                <a:extLst>
                  <a:ext uri="{FF2B5EF4-FFF2-40B4-BE49-F238E27FC236}">
                    <a16:creationId xmlns:a16="http://schemas.microsoft.com/office/drawing/2014/main" id="{C7F92F39-082D-494D-AB46-CB5CFFC3562B}"/>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945">
                <a:extLst>
                  <a:ext uri="{FF2B5EF4-FFF2-40B4-BE49-F238E27FC236}">
                    <a16:creationId xmlns:a16="http://schemas.microsoft.com/office/drawing/2014/main" id="{EAD6F359-9A1E-40FB-8552-B7584E1BDC54}"/>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946">
                <a:extLst>
                  <a:ext uri="{FF2B5EF4-FFF2-40B4-BE49-F238E27FC236}">
                    <a16:creationId xmlns:a16="http://schemas.microsoft.com/office/drawing/2014/main" id="{4634AA27-AA84-4ED9-9274-BBE8FDD3F30A}"/>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947">
                <a:extLst>
                  <a:ext uri="{FF2B5EF4-FFF2-40B4-BE49-F238E27FC236}">
                    <a16:creationId xmlns:a16="http://schemas.microsoft.com/office/drawing/2014/main" id="{E91AFB0A-26B4-4078-B272-2FFCA4AE04F0}"/>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31" name="AutoShape 124">
            <a:extLst>
              <a:ext uri="{FF2B5EF4-FFF2-40B4-BE49-F238E27FC236}">
                <a16:creationId xmlns:a16="http://schemas.microsoft.com/office/drawing/2014/main" id="{AA5BE8F5-C0B8-47A1-AF3C-3FAF1E42AE7D}"/>
              </a:ext>
            </a:extLst>
          </p:cNvPr>
          <p:cNvSpPr>
            <a:spLocks noChangeAspect="1" noChangeArrowheads="1" noTextEdit="1"/>
          </p:cNvSpPr>
          <p:nvPr/>
        </p:nvSpPr>
        <p:spPr bwMode="auto">
          <a:xfrm>
            <a:off x="10208217" y="2169193"/>
            <a:ext cx="602976" cy="60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127">
            <a:extLst>
              <a:ext uri="{FF2B5EF4-FFF2-40B4-BE49-F238E27FC236}">
                <a16:creationId xmlns:a16="http://schemas.microsoft.com/office/drawing/2014/main" id="{50E4F01F-F327-4531-9FF3-E3244BDA231E}"/>
              </a:ext>
            </a:extLst>
          </p:cNvPr>
          <p:cNvSpPr>
            <a:spLocks noChangeArrowheads="1"/>
          </p:cNvSpPr>
          <p:nvPr/>
        </p:nvSpPr>
        <p:spPr bwMode="auto">
          <a:xfrm>
            <a:off x="10208217" y="2169193"/>
            <a:ext cx="602976" cy="60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 name="Group 25">
            <a:extLst>
              <a:ext uri="{FF2B5EF4-FFF2-40B4-BE49-F238E27FC236}">
                <a16:creationId xmlns:a16="http://schemas.microsoft.com/office/drawing/2014/main" id="{95B2149D-FF75-4E1D-82E0-A03BD38E5859}"/>
              </a:ext>
            </a:extLst>
          </p:cNvPr>
          <p:cNvGrpSpPr/>
          <p:nvPr/>
        </p:nvGrpSpPr>
        <p:grpSpPr>
          <a:xfrm>
            <a:off x="10293485" y="2197616"/>
            <a:ext cx="443363" cy="555766"/>
            <a:chOff x="10293485" y="2197616"/>
            <a:chExt cx="443363" cy="555766"/>
          </a:xfrm>
        </p:grpSpPr>
        <p:sp>
          <p:nvSpPr>
            <p:cNvPr id="134" name="Freeform 128">
              <a:extLst>
                <a:ext uri="{FF2B5EF4-FFF2-40B4-BE49-F238E27FC236}">
                  <a16:creationId xmlns:a16="http://schemas.microsoft.com/office/drawing/2014/main" id="{718840D3-F444-4564-AD3A-FA02755E1412}"/>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36" name="signup issues" descr="signup issues, key">
              <a:extLst>
                <a:ext uri="{FF2B5EF4-FFF2-40B4-BE49-F238E27FC236}">
                  <a16:creationId xmlns:a16="http://schemas.microsoft.com/office/drawing/2014/main" id="{6EC96B4F-EFEA-4A30-95ED-A53D100C61E0}"/>
                </a:ext>
              </a:extLst>
            </p:cNvPr>
            <p:cNvGrpSpPr/>
            <p:nvPr/>
          </p:nvGrpSpPr>
          <p:grpSpPr>
            <a:xfrm rot="18878040">
              <a:off x="10363384" y="2340879"/>
              <a:ext cx="311736" cy="311677"/>
              <a:chOff x="5411441" y="4807980"/>
              <a:chExt cx="440767" cy="440681"/>
            </a:xfrm>
            <a:solidFill>
              <a:srgbClr val="121D2F"/>
            </a:solidFill>
          </p:grpSpPr>
          <p:sp>
            <p:nvSpPr>
              <p:cNvPr id="137" name="Freeform: Shape 136">
                <a:extLst>
                  <a:ext uri="{FF2B5EF4-FFF2-40B4-BE49-F238E27FC236}">
                    <a16:creationId xmlns:a16="http://schemas.microsoft.com/office/drawing/2014/main" id="{EE32EAD9-EA09-4520-AB14-E61D73C1A909}"/>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F0503964-3800-4E2E-A90C-0370ACFEFA7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49F232A5-B99A-42EC-B562-0C878D36FB65}"/>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endParaRPr lang="en-US"/>
              </a:p>
            </p:txBody>
          </p:sp>
        </p:grpSp>
      </p:grpSp>
      <p:sp>
        <p:nvSpPr>
          <p:cNvPr id="109" name="Freeform: Shape 108">
            <a:extLst>
              <a:ext uri="{FF2B5EF4-FFF2-40B4-BE49-F238E27FC236}">
                <a16:creationId xmlns:a16="http://schemas.microsoft.com/office/drawing/2014/main" id="{B2950128-DC9F-47EC-A370-C2DDFCFABBB7}"/>
              </a:ext>
            </a:extLst>
          </p:cNvPr>
          <p:cNvSpPr/>
          <p:nvPr/>
        </p:nvSpPr>
        <p:spPr>
          <a:xfrm>
            <a:off x="4183316" y="6338746"/>
            <a:ext cx="3208083"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lang="en-US" sz="2400">
                <a:solidFill>
                  <a:srgbClr val="000000"/>
                </a:solidFill>
                <a:latin typeface="Segoe UI Semibold"/>
              </a:rPr>
              <a:t>U</a:t>
            </a:r>
            <a:r>
              <a:rPr kumimoji="0" lang="en-US" sz="2400" b="0" i="0" u="none" strike="noStrike" kern="1200" cap="none" spc="0" normalizeH="0" baseline="0" noProof="0">
                <a:ln>
                  <a:noFill/>
                </a:ln>
                <a:solidFill>
                  <a:srgbClr val="000000"/>
                </a:solidFill>
                <a:effectLst/>
                <a:uLnTx/>
                <a:uFillTx/>
                <a:latin typeface="Segoe UI Semibold"/>
                <a:ea typeface="+mn-ea"/>
                <a:cs typeface="+mn-cs"/>
              </a:rPr>
              <a:t>se Dapr components</a:t>
            </a:r>
          </a:p>
        </p:txBody>
      </p:sp>
    </p:spTree>
    <p:extLst>
      <p:ext uri="{BB962C8B-B14F-4D97-AF65-F5344CB8AC3E}">
        <p14:creationId xmlns:p14="http://schemas.microsoft.com/office/powerpoint/2010/main" val="3416722782"/>
      </p:ext>
    </p:extLst>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F90B425-BC2A-4C41-871B-9BE143E95F03}"/>
              </a:ext>
            </a:extLst>
          </p:cNvPr>
          <p:cNvSpPr txBox="1">
            <a:spLocks/>
          </p:cNvSpPr>
          <p:nvPr/>
        </p:nvSpPr>
        <p:spPr>
          <a:xfrm>
            <a:off x="945523" y="1897213"/>
            <a:ext cx="10515600" cy="3354501"/>
          </a:xfrm>
          <a:prstGeom prst="rect">
            <a:avLst/>
          </a:prstGeom>
        </p:spPr>
        <p:txBody>
          <a:bodyPr>
            <a:normAutofit fontScale="25000" lnSpcReduction="20000"/>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GB" sz="12800" spc="-98" dirty="0">
                <a:ln w="3175">
                  <a:noFill/>
                </a:ln>
                <a:solidFill>
                  <a:schemeClr val="tx1"/>
                </a:solidFill>
                <a:latin typeface="+mn-lt"/>
                <a:cs typeface="Segoe UI" pitchFamily="34" charset="0"/>
              </a:rPr>
              <a:t>Understand what GitHub Actions are</a:t>
            </a:r>
          </a:p>
          <a:p>
            <a:endParaRPr lang="en-GB" sz="12800" spc="-98" dirty="0">
              <a:ln w="3175">
                <a:noFill/>
              </a:ln>
              <a:solidFill>
                <a:schemeClr val="tx1"/>
              </a:solidFill>
              <a:latin typeface="+mn-lt"/>
              <a:cs typeface="Segoe UI" pitchFamily="34" charset="0"/>
            </a:endParaRPr>
          </a:p>
          <a:p>
            <a:r>
              <a:rPr lang="en-GB" sz="12800" spc="-98" dirty="0">
                <a:ln w="3175">
                  <a:noFill/>
                </a:ln>
                <a:solidFill>
                  <a:schemeClr val="tx1"/>
                </a:solidFill>
                <a:latin typeface="+mn-lt"/>
                <a:cs typeface="Segoe UI" pitchFamily="34" charset="0"/>
              </a:rPr>
              <a:t>Know its main components and syntax </a:t>
            </a:r>
          </a:p>
          <a:p>
            <a:endParaRPr lang="en-GB" sz="12800" spc="-98" dirty="0">
              <a:ln w="3175">
                <a:noFill/>
              </a:ln>
              <a:solidFill>
                <a:schemeClr val="tx1"/>
              </a:solidFill>
              <a:latin typeface="+mn-lt"/>
              <a:cs typeface="Segoe UI" pitchFamily="34" charset="0"/>
            </a:endParaRPr>
          </a:p>
          <a:p>
            <a:r>
              <a:rPr lang="en-GB" sz="12800" spc="-98" dirty="0">
                <a:ln w="3175">
                  <a:noFill/>
                </a:ln>
                <a:solidFill>
                  <a:schemeClr val="tx1"/>
                </a:solidFill>
                <a:latin typeface="+mn-lt"/>
                <a:cs typeface="Segoe UI" pitchFamily="34" charset="0"/>
              </a:rPr>
              <a:t>Create simple CI/CD pipelines</a:t>
            </a:r>
          </a:p>
          <a:p>
            <a:endParaRPr lang="en-GB" sz="12800" spc="-98" dirty="0">
              <a:ln w="3175">
                <a:noFill/>
              </a:ln>
              <a:solidFill>
                <a:schemeClr val="tx1"/>
              </a:solidFill>
              <a:latin typeface="+mn-lt"/>
              <a:cs typeface="Segoe UI" pitchFamily="34" charset="0"/>
            </a:endParaRPr>
          </a:p>
          <a:p>
            <a:r>
              <a:rPr lang="en-GB" sz="12800" spc="-98" dirty="0">
                <a:ln w="3175">
                  <a:noFill/>
                </a:ln>
                <a:solidFill>
                  <a:schemeClr val="tx1"/>
                </a:solidFill>
                <a:latin typeface="+mn-lt"/>
                <a:cs typeface="Segoe UI" pitchFamily="34" charset="0"/>
              </a:rPr>
              <a:t>Create a CI/CD pipeline for Kubernetes and </a:t>
            </a:r>
            <a:r>
              <a:rPr lang="en-GB" sz="12800" spc="-98" dirty="0" err="1">
                <a:ln w="3175">
                  <a:noFill/>
                </a:ln>
                <a:solidFill>
                  <a:schemeClr val="tx1"/>
                </a:solidFill>
                <a:latin typeface="+mn-lt"/>
                <a:cs typeface="Segoe UI" pitchFamily="34" charset="0"/>
              </a:rPr>
              <a:t>Dapr</a:t>
            </a:r>
            <a:endParaRPr lang="en-GB" sz="12800" spc="-98" dirty="0">
              <a:ln w="3175">
                <a:noFill/>
              </a:ln>
              <a:solidFill>
                <a:schemeClr val="tx1"/>
              </a:solidFill>
              <a:latin typeface="+mn-lt"/>
              <a:cs typeface="Segoe UI" pitchFamily="34" charset="0"/>
            </a:endParaRPr>
          </a:p>
          <a:p>
            <a:endParaRPr lang="en-GB" sz="12800" spc="-98" dirty="0">
              <a:ln w="3175">
                <a:noFill/>
              </a:ln>
              <a:solidFill>
                <a:schemeClr val="tx1"/>
              </a:solidFill>
              <a:latin typeface="+mn-lt"/>
              <a:cs typeface="Segoe UI" pitchFamily="34" charset="0"/>
            </a:endParaRPr>
          </a:p>
          <a:p>
            <a:r>
              <a:rPr lang="en-GB" sz="12800" spc="-98" dirty="0">
                <a:ln w="3175">
                  <a:noFill/>
                </a:ln>
                <a:solidFill>
                  <a:schemeClr val="tx1"/>
                </a:solidFill>
                <a:latin typeface="+mn-lt"/>
                <a:cs typeface="Segoe UI" pitchFamily="34" charset="0"/>
              </a:rPr>
              <a:t>Create simple actions</a:t>
            </a:r>
          </a:p>
          <a:p>
            <a:endParaRPr lang="en-GB" sz="9000" spc="-98" dirty="0">
              <a:ln w="3175">
                <a:noFill/>
              </a:ln>
              <a:solidFill>
                <a:schemeClr val="tx1"/>
              </a:solidFill>
              <a:latin typeface="+mn-lt"/>
              <a:cs typeface="Segoe UI" pitchFamily="34" charset="0"/>
            </a:endParaRPr>
          </a:p>
          <a:p>
            <a:endParaRPr lang="en-GB" sz="3800" spc="-98" dirty="0">
              <a:ln w="3175">
                <a:noFill/>
              </a:ln>
              <a:solidFill>
                <a:schemeClr val="bg1"/>
              </a:solidFill>
              <a:cs typeface="Segoe UI" pitchFamily="34" charset="0"/>
            </a:endParaRPr>
          </a:p>
          <a:p>
            <a:endParaRPr lang="en-GB" sz="3800" spc="-98" dirty="0">
              <a:ln w="3175">
                <a:noFill/>
              </a:ln>
              <a:solidFill>
                <a:schemeClr val="bg1"/>
              </a:solidFill>
              <a:cs typeface="Segoe UI" pitchFamily="34" charset="0"/>
            </a:endParaRPr>
          </a:p>
          <a:p>
            <a:pPr marL="0" indent="0">
              <a:buNone/>
            </a:pPr>
            <a:endParaRPr lang="en-GB" sz="3800" spc="-98" dirty="0">
              <a:ln w="3175">
                <a:noFill/>
              </a:ln>
              <a:solidFill>
                <a:schemeClr val="bg1"/>
              </a:solidFill>
              <a:cs typeface="Segoe UI" pitchFamily="34" charset="0"/>
            </a:endParaRPr>
          </a:p>
          <a:p>
            <a:r>
              <a:rPr lang="en-GB" sz="3800" spc="-98" dirty="0">
                <a:ln w="3175">
                  <a:noFill/>
                </a:ln>
                <a:solidFill>
                  <a:schemeClr val="bg1"/>
                </a:solidFill>
                <a:cs typeface="Segoe UI" pitchFamily="34" charset="0"/>
              </a:rPr>
              <a:t>Original presentation: </a:t>
            </a:r>
            <a:r>
              <a:rPr lang="en-GB" sz="3800" spc="-98" dirty="0">
                <a:ln w="3175">
                  <a:noFill/>
                </a:ln>
                <a:solidFill>
                  <a:schemeClr val="bg1"/>
                </a:solidFill>
                <a:cs typeface="Segoe UI" pitchFamily="34" charset="0"/>
                <a:hlinkClick r:id="rId4">
                  <a:extLst>
                    <a:ext uri="{A12FA001-AC4F-418D-AE19-62706E023703}">
                      <ahyp:hlinkClr xmlns:ahyp="http://schemas.microsoft.com/office/drawing/2018/hyperlinkcolor" val="tx"/>
                    </a:ext>
                  </a:extLst>
                </a:hlinkClick>
              </a:rPr>
              <a:t>https://github.com/dapr/docs/tree/master/presentations</a:t>
            </a:r>
            <a:r>
              <a:rPr lang="en-GB" sz="3800" spc="-98" dirty="0">
                <a:ln w="3175">
                  <a:noFill/>
                </a:ln>
                <a:solidFill>
                  <a:schemeClr val="bg1"/>
                </a:solidFill>
                <a:cs typeface="Segoe UI" pitchFamily="34" charset="0"/>
              </a:rPr>
              <a:t>   </a:t>
            </a:r>
          </a:p>
          <a:p>
            <a:endParaRPr lang="en-GB" dirty="0"/>
          </a:p>
        </p:txBody>
      </p:sp>
      <p:sp>
        <p:nvSpPr>
          <p:cNvPr id="9" name="Title 3">
            <a:extLst>
              <a:ext uri="{FF2B5EF4-FFF2-40B4-BE49-F238E27FC236}">
                <a16:creationId xmlns:a16="http://schemas.microsoft.com/office/drawing/2014/main" id="{CBC8D31F-A924-40C2-A65F-E0AFA89740B6}"/>
              </a:ext>
            </a:extLst>
          </p:cNvPr>
          <p:cNvSpPr>
            <a:spLocks noGrp="1"/>
          </p:cNvSpPr>
          <p:nvPr>
            <p:ph type="title"/>
          </p:nvPr>
        </p:nvSpPr>
        <p:spPr/>
        <p:txBody>
          <a:bodyPr/>
          <a:lstStyle/>
          <a:p>
            <a:r>
              <a:rPr lang="en-GB" b="1" dirty="0"/>
              <a:t>Goals</a:t>
            </a:r>
            <a:endParaRPr lang="en-GB" sz="3200" b="1" dirty="0"/>
          </a:p>
        </p:txBody>
      </p:sp>
    </p:spTree>
    <p:custDataLst>
      <p:tags r:id="rId1"/>
    </p:custDataLst>
    <p:extLst>
      <p:ext uri="{BB962C8B-B14F-4D97-AF65-F5344CB8AC3E}">
        <p14:creationId xmlns:p14="http://schemas.microsoft.com/office/powerpoint/2010/main" val="270114421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B41C276-B1D6-42C2-9BCF-265689C340D3}"/>
              </a:ext>
            </a:extLst>
          </p:cNvPr>
          <p:cNvGrpSpPr/>
          <p:nvPr/>
        </p:nvGrpSpPr>
        <p:grpSpPr>
          <a:xfrm>
            <a:off x="1486507" y="2197346"/>
            <a:ext cx="1737360" cy="1737360"/>
            <a:chOff x="1486507" y="2197346"/>
            <a:chExt cx="1737360" cy="1737360"/>
          </a:xfrm>
        </p:grpSpPr>
        <p:sp>
          <p:nvSpPr>
            <p:cNvPr id="5" name="Rounded Rectangle 5">
              <a:extLst>
                <a:ext uri="{FF2B5EF4-FFF2-40B4-BE49-F238E27FC236}">
                  <a16:creationId xmlns:a16="http://schemas.microsoft.com/office/drawing/2014/main" id="{0A886E07-CBF7-492D-8474-56F08990A21E}"/>
                </a:ext>
              </a:extLst>
            </p:cNvPr>
            <p:cNvSpPr/>
            <p:nvPr/>
          </p:nvSpPr>
          <p:spPr bwMode="auto">
            <a:xfrm>
              <a:off x="1486507" y="2197346"/>
              <a:ext cx="1737360" cy="1737360"/>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“frontend”</a:t>
              </a:r>
            </a:p>
          </p:txBody>
        </p:sp>
        <p:grpSp>
          <p:nvGrpSpPr>
            <p:cNvPr id="6" name="app development" descr="application development">
              <a:extLst>
                <a:ext uri="{FF2B5EF4-FFF2-40B4-BE49-F238E27FC236}">
                  <a16:creationId xmlns:a16="http://schemas.microsoft.com/office/drawing/2014/main" id="{A7B8EAA9-D230-4DBE-8252-0900DCEEE547}"/>
                </a:ext>
              </a:extLst>
            </p:cNvPr>
            <p:cNvGrpSpPr/>
            <p:nvPr/>
          </p:nvGrpSpPr>
          <p:grpSpPr>
            <a:xfrm>
              <a:off x="2101544" y="2754418"/>
              <a:ext cx="500421" cy="301755"/>
              <a:chOff x="1619314" y="4920550"/>
              <a:chExt cx="500421" cy="301755"/>
            </a:xfrm>
          </p:grpSpPr>
          <p:sp>
            <p:nvSpPr>
              <p:cNvPr id="7" name="Freeform: Shape 6">
                <a:extLst>
                  <a:ext uri="{FF2B5EF4-FFF2-40B4-BE49-F238E27FC236}">
                    <a16:creationId xmlns:a16="http://schemas.microsoft.com/office/drawing/2014/main" id="{DCE7A5AA-D344-42B6-A174-7441274D61ED}"/>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500CFFED-1473-42F3-89DF-96ACBD6E2937}"/>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FBF920D-3F97-4F80-A035-F2BBFB9CC090}"/>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E47D518-86C7-4BE2-B159-36D75ADE7BEB}"/>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C08F2773-E529-4BC7-B769-D52D6988F94D}"/>
              </a:ext>
            </a:extLst>
          </p:cNvPr>
          <p:cNvGrpSpPr/>
          <p:nvPr/>
        </p:nvGrpSpPr>
        <p:grpSpPr>
          <a:xfrm>
            <a:off x="1486507" y="4559936"/>
            <a:ext cx="1737360" cy="1737360"/>
            <a:chOff x="1486507" y="4559936"/>
            <a:chExt cx="1737360" cy="1737360"/>
          </a:xfrm>
        </p:grpSpPr>
        <p:sp>
          <p:nvSpPr>
            <p:cNvPr id="11" name="Rounded Rectangle 5">
              <a:extLst>
                <a:ext uri="{FF2B5EF4-FFF2-40B4-BE49-F238E27FC236}">
                  <a16:creationId xmlns:a16="http://schemas.microsoft.com/office/drawing/2014/main" id="{A6B88683-4D17-4E08-8695-68C6B67B750A}"/>
                </a:ext>
              </a:extLst>
            </p:cNvPr>
            <p:cNvSpPr/>
            <p:nvPr/>
          </p:nvSpPr>
          <p:spPr bwMode="auto">
            <a:xfrm>
              <a:off x="1486507" y="4559936"/>
              <a:ext cx="1737360" cy="1737360"/>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“cart”</a:t>
              </a:r>
            </a:p>
          </p:txBody>
        </p:sp>
        <p:grpSp>
          <p:nvGrpSpPr>
            <p:cNvPr id="12" name="app development" descr="application development">
              <a:extLst>
                <a:ext uri="{FF2B5EF4-FFF2-40B4-BE49-F238E27FC236}">
                  <a16:creationId xmlns:a16="http://schemas.microsoft.com/office/drawing/2014/main" id="{FD91D63F-C714-41E5-BA5D-06BA58A2C799}"/>
                </a:ext>
              </a:extLst>
            </p:cNvPr>
            <p:cNvGrpSpPr/>
            <p:nvPr/>
          </p:nvGrpSpPr>
          <p:grpSpPr>
            <a:xfrm>
              <a:off x="2101544" y="5116676"/>
              <a:ext cx="500421" cy="301755"/>
              <a:chOff x="1619314" y="4920550"/>
              <a:chExt cx="500421" cy="301755"/>
            </a:xfrm>
          </p:grpSpPr>
          <p:sp>
            <p:nvSpPr>
              <p:cNvPr id="13" name="Freeform: Shape 12">
                <a:extLst>
                  <a:ext uri="{FF2B5EF4-FFF2-40B4-BE49-F238E27FC236}">
                    <a16:creationId xmlns:a16="http://schemas.microsoft.com/office/drawing/2014/main" id="{B87234C6-92DE-40CD-8B06-D82666FF1D8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BD397E3-900D-46E2-9A1D-4EA6AE60F676}"/>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50400BA-CE0D-4DC2-B314-8072148B240D}"/>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FFE7154C-BD16-4C27-8D0D-A3A81B4A4946}"/>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19" name="Straight Arrow Connector 18">
            <a:extLst>
              <a:ext uri="{FF2B5EF4-FFF2-40B4-BE49-F238E27FC236}">
                <a16:creationId xmlns:a16="http://schemas.microsoft.com/office/drawing/2014/main" id="{CDA3416B-BB8A-44B8-8B5B-5B216765EA34}"/>
              </a:ext>
            </a:extLst>
          </p:cNvPr>
          <p:cNvCxnSpPr>
            <a:cxnSpLocks/>
          </p:cNvCxnSpPr>
          <p:nvPr/>
        </p:nvCxnSpPr>
        <p:spPr>
          <a:xfrm>
            <a:off x="3465375" y="2979526"/>
            <a:ext cx="4830142"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D3DB244-4E81-4097-A8DD-4617E72F72B8}"/>
              </a:ext>
            </a:extLst>
          </p:cNvPr>
          <p:cNvCxnSpPr>
            <a:cxnSpLocks/>
          </p:cNvCxnSpPr>
          <p:nvPr/>
        </p:nvCxnSpPr>
        <p:spPr>
          <a:xfrm>
            <a:off x="3465375" y="3198788"/>
            <a:ext cx="4830142"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F58A7F0-B758-429D-867F-1C723423C000}"/>
              </a:ext>
            </a:extLst>
          </p:cNvPr>
          <p:cNvCxnSpPr>
            <a:cxnSpLocks/>
          </p:cNvCxnSpPr>
          <p:nvPr/>
        </p:nvCxnSpPr>
        <p:spPr>
          <a:xfrm>
            <a:off x="3465375" y="5356803"/>
            <a:ext cx="4830142" cy="0"/>
          </a:xfrm>
          <a:prstGeom prst="straightConnector1">
            <a:avLst/>
          </a:prstGeom>
          <a:ln w="19050">
            <a:solidFill>
              <a:schemeClr val="accent6"/>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19460A5-F1F5-443F-B05E-B4D0F48D392B}"/>
              </a:ext>
            </a:extLst>
          </p:cNvPr>
          <p:cNvCxnSpPr>
            <a:cxnSpLocks/>
          </p:cNvCxnSpPr>
          <p:nvPr/>
        </p:nvCxnSpPr>
        <p:spPr>
          <a:xfrm>
            <a:off x="3465375" y="5566671"/>
            <a:ext cx="4830142" cy="0"/>
          </a:xfrm>
          <a:prstGeom prst="straightConnector1">
            <a:avLst/>
          </a:prstGeom>
          <a:ln w="19050">
            <a:solidFill>
              <a:schemeClr val="accent1"/>
            </a:solidFill>
            <a:headEnd type="arrow" w="lg" len="med"/>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45">
            <a:extLst>
              <a:ext uri="{FF2B5EF4-FFF2-40B4-BE49-F238E27FC236}">
                <a16:creationId xmlns:a16="http://schemas.microsoft.com/office/drawing/2014/main" id="{CDA017FB-2757-4993-A5ED-B88B667FE24F}"/>
              </a:ext>
            </a:extLst>
          </p:cNvPr>
          <p:cNvCxnSpPr>
            <a:cxnSpLocks/>
          </p:cNvCxnSpPr>
          <p:nvPr/>
        </p:nvCxnSpPr>
        <p:spPr>
          <a:xfrm>
            <a:off x="9393861" y="3945428"/>
            <a:ext cx="0" cy="555770"/>
          </a:xfrm>
          <a:prstGeom prst="straightConnector1">
            <a:avLst/>
          </a:prstGeom>
          <a:ln w="19050">
            <a:solidFill>
              <a:srgbClr val="0078D4"/>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E2AE6C8C-696B-4038-BE0C-76E963C501DB}"/>
              </a:ext>
            </a:extLst>
          </p:cNvPr>
          <p:cNvGrpSpPr/>
          <p:nvPr/>
        </p:nvGrpSpPr>
        <p:grpSpPr>
          <a:xfrm>
            <a:off x="3421882" y="1222215"/>
            <a:ext cx="5004403" cy="1518370"/>
            <a:chOff x="3421882" y="1222215"/>
            <a:chExt cx="5004403" cy="1518370"/>
          </a:xfrm>
        </p:grpSpPr>
        <p:sp>
          <p:nvSpPr>
            <p:cNvPr id="24" name="TextBox 23">
              <a:extLst>
                <a:ext uri="{FF2B5EF4-FFF2-40B4-BE49-F238E27FC236}">
                  <a16:creationId xmlns:a16="http://schemas.microsoft.com/office/drawing/2014/main" id="{8864D85B-E618-40EA-BD98-230E1553AAED}"/>
                </a:ext>
              </a:extLst>
            </p:cNvPr>
            <p:cNvSpPr txBox="1"/>
            <p:nvPr/>
          </p:nvSpPr>
          <p:spPr>
            <a:xfrm>
              <a:off x="3421882" y="1222215"/>
              <a:ext cx="5004403" cy="523220"/>
            </a:xfrm>
            <a:prstGeom prst="rect">
              <a:avLst/>
            </a:prstGeom>
            <a:noFill/>
          </p:spPr>
          <p:txBody>
            <a:bodyPr wrap="square" rtlCol="0">
              <a:spAutoFit/>
            </a:bodyPr>
            <a:lstStyle/>
            <a:p>
              <a:pPr algn="ctr"/>
              <a:r>
                <a:rPr lang="en-US" sz="1600">
                  <a:latin typeface="+mj-lt"/>
                </a:rPr>
                <a:t>Post</a:t>
              </a:r>
            </a:p>
            <a:p>
              <a:pPr algn="ctr"/>
              <a:r>
                <a:rPr lang="en-US" sz="1200">
                  <a:solidFill>
                    <a:schemeClr val="accent1"/>
                  </a:solidFill>
                </a:rPr>
                <a:t>http://localhost:3500/v1.0/invoke/</a:t>
              </a:r>
              <a:r>
                <a:rPr lang="en-US" sz="1200" b="1">
                  <a:solidFill>
                    <a:schemeClr val="accent1"/>
                  </a:solidFill>
                </a:rPr>
                <a:t>cart</a:t>
              </a:r>
              <a:r>
                <a:rPr lang="en-US" sz="1200">
                  <a:solidFill>
                    <a:schemeClr val="accent1"/>
                  </a:solidFill>
                </a:rPr>
                <a:t>/method/checkout</a:t>
              </a:r>
            </a:p>
          </p:txBody>
        </p:sp>
        <p:sp>
          <p:nvSpPr>
            <p:cNvPr id="25" name="Rectangle 24">
              <a:extLst>
                <a:ext uri="{FF2B5EF4-FFF2-40B4-BE49-F238E27FC236}">
                  <a16:creationId xmlns:a16="http://schemas.microsoft.com/office/drawing/2014/main" id="{00A820FC-3A50-451D-B93F-AB6FF51B51F9}"/>
                </a:ext>
              </a:extLst>
            </p:cNvPr>
            <p:cNvSpPr/>
            <p:nvPr/>
          </p:nvSpPr>
          <p:spPr bwMode="auto">
            <a:xfrm>
              <a:off x="4637941" y="1822345"/>
              <a:ext cx="2572284" cy="918240"/>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"user":"</a:t>
              </a:r>
              <a:r>
                <a:rPr lang="en-US" sz="1200" err="1">
                  <a:solidFill>
                    <a:schemeClr val="tx1"/>
                  </a:solidFill>
                  <a:latin typeface="Consolas" panose="020B0609020204030204" pitchFamily="49" charset="0"/>
                  <a:ea typeface="Segoe UI Symbol"/>
                </a:rPr>
                <a:t>johndoe</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"cart":"0001"</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grpSp>
        <p:nvGrpSpPr>
          <p:cNvPr id="37" name="Group 36">
            <a:extLst>
              <a:ext uri="{FF2B5EF4-FFF2-40B4-BE49-F238E27FC236}">
                <a16:creationId xmlns:a16="http://schemas.microsoft.com/office/drawing/2014/main" id="{CA729193-21C6-4AB0-BB4B-83DA6E941BC4}"/>
              </a:ext>
            </a:extLst>
          </p:cNvPr>
          <p:cNvGrpSpPr/>
          <p:nvPr/>
        </p:nvGrpSpPr>
        <p:grpSpPr>
          <a:xfrm>
            <a:off x="4637941" y="3601959"/>
            <a:ext cx="2572284" cy="1493018"/>
            <a:chOff x="4637941" y="3601959"/>
            <a:chExt cx="2572284" cy="1493018"/>
          </a:xfrm>
        </p:grpSpPr>
        <p:sp>
          <p:nvSpPr>
            <p:cNvPr id="26" name="TextBox 25">
              <a:extLst>
                <a:ext uri="{FF2B5EF4-FFF2-40B4-BE49-F238E27FC236}">
                  <a16:creationId xmlns:a16="http://schemas.microsoft.com/office/drawing/2014/main" id="{8453E42D-2492-417F-B3F9-E1D24E3B303F}"/>
                </a:ext>
              </a:extLst>
            </p:cNvPr>
            <p:cNvSpPr txBox="1"/>
            <p:nvPr/>
          </p:nvSpPr>
          <p:spPr>
            <a:xfrm>
              <a:off x="4837023" y="3601959"/>
              <a:ext cx="2174120" cy="523220"/>
            </a:xfrm>
            <a:prstGeom prst="rect">
              <a:avLst/>
            </a:prstGeom>
            <a:noFill/>
          </p:spPr>
          <p:txBody>
            <a:bodyPr wrap="none" rtlCol="0">
              <a:spAutoFit/>
            </a:bodyPr>
            <a:lstStyle/>
            <a:p>
              <a:pPr algn="ctr"/>
              <a:r>
                <a:rPr lang="en-US" sz="1600">
                  <a:latin typeface="+mj-lt"/>
                </a:rPr>
                <a:t>Post</a:t>
              </a:r>
            </a:p>
            <a:p>
              <a:pPr algn="ctr"/>
              <a:r>
                <a:rPr lang="en-US" sz="1200">
                  <a:solidFill>
                    <a:schemeClr val="accent1"/>
                  </a:solidFill>
                </a:rPr>
                <a:t>http://10.0.0.2:8000/checkout</a:t>
              </a:r>
            </a:p>
          </p:txBody>
        </p:sp>
        <p:sp>
          <p:nvSpPr>
            <p:cNvPr id="27" name="Rectangle 26">
              <a:extLst>
                <a:ext uri="{FF2B5EF4-FFF2-40B4-BE49-F238E27FC236}">
                  <a16:creationId xmlns:a16="http://schemas.microsoft.com/office/drawing/2014/main" id="{308A5C77-973E-4DCE-872B-9D94254CE266}"/>
                </a:ext>
              </a:extLst>
            </p:cNvPr>
            <p:cNvSpPr/>
            <p:nvPr/>
          </p:nvSpPr>
          <p:spPr bwMode="auto">
            <a:xfrm>
              <a:off x="4637941" y="4176737"/>
              <a:ext cx="2572284" cy="918240"/>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"user":"</a:t>
              </a:r>
              <a:r>
                <a:rPr lang="en-US" sz="1200" err="1">
                  <a:solidFill>
                    <a:schemeClr val="tx1"/>
                  </a:solidFill>
                  <a:latin typeface="Consolas" panose="020B0609020204030204" pitchFamily="49" charset="0"/>
                  <a:ea typeface="Segoe UI Symbol"/>
                </a:rPr>
                <a:t>johndoe</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"cart":"0001"</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sp>
        <p:nvSpPr>
          <p:cNvPr id="43" name="Freeform: Shape 42">
            <a:extLst>
              <a:ext uri="{FF2B5EF4-FFF2-40B4-BE49-F238E27FC236}">
                <a16:creationId xmlns:a16="http://schemas.microsoft.com/office/drawing/2014/main" id="{E838BF2E-C31B-44DC-BBEE-2B7D44549315}"/>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Service invocation</a:t>
            </a:r>
          </a:p>
        </p:txBody>
      </p:sp>
      <p:sp>
        <p:nvSpPr>
          <p:cNvPr id="44" name="Freeform: Shape 43">
            <a:extLst>
              <a:ext uri="{FF2B5EF4-FFF2-40B4-BE49-F238E27FC236}">
                <a16:creationId xmlns:a16="http://schemas.microsoft.com/office/drawing/2014/main" id="{229B3973-E22A-4912-B590-BAC83691737E}"/>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30" name="Group 29">
            <a:extLst>
              <a:ext uri="{FF2B5EF4-FFF2-40B4-BE49-F238E27FC236}">
                <a16:creationId xmlns:a16="http://schemas.microsoft.com/office/drawing/2014/main" id="{2D915A69-A5E1-49CE-B04A-4C66CA7ABB24}"/>
              </a:ext>
            </a:extLst>
          </p:cNvPr>
          <p:cNvGrpSpPr/>
          <p:nvPr/>
        </p:nvGrpSpPr>
        <p:grpSpPr>
          <a:xfrm>
            <a:off x="8569711" y="2197346"/>
            <a:ext cx="1737360" cy="1737360"/>
            <a:chOff x="7552123" y="135561"/>
            <a:chExt cx="1737360" cy="1737360"/>
          </a:xfrm>
        </p:grpSpPr>
        <p:sp>
          <p:nvSpPr>
            <p:cNvPr id="31" name="Rounded Rectangle 5">
              <a:extLst>
                <a:ext uri="{FF2B5EF4-FFF2-40B4-BE49-F238E27FC236}">
                  <a16:creationId xmlns:a16="http://schemas.microsoft.com/office/drawing/2014/main" id="{9F8B318E-D13E-478F-9451-E396D91D44B7}"/>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32" name="Graphic 31">
              <a:extLst>
                <a:ext uri="{FF2B5EF4-FFF2-40B4-BE49-F238E27FC236}">
                  <a16:creationId xmlns:a16="http://schemas.microsoft.com/office/drawing/2014/main" id="{B2B9856D-96CE-4E57-A06D-CF08BFA99D2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grpSp>
        <p:nvGrpSpPr>
          <p:cNvPr id="33" name="Group 32">
            <a:extLst>
              <a:ext uri="{FF2B5EF4-FFF2-40B4-BE49-F238E27FC236}">
                <a16:creationId xmlns:a16="http://schemas.microsoft.com/office/drawing/2014/main" id="{8AD66694-3540-4EFC-8DBA-8275C17C7989}"/>
              </a:ext>
            </a:extLst>
          </p:cNvPr>
          <p:cNvGrpSpPr/>
          <p:nvPr/>
        </p:nvGrpSpPr>
        <p:grpSpPr>
          <a:xfrm>
            <a:off x="8569711" y="4559936"/>
            <a:ext cx="1737360" cy="1737360"/>
            <a:chOff x="7552123" y="135561"/>
            <a:chExt cx="1737360" cy="1737360"/>
          </a:xfrm>
        </p:grpSpPr>
        <p:sp>
          <p:nvSpPr>
            <p:cNvPr id="34" name="Rounded Rectangle 5">
              <a:extLst>
                <a:ext uri="{FF2B5EF4-FFF2-40B4-BE49-F238E27FC236}">
                  <a16:creationId xmlns:a16="http://schemas.microsoft.com/office/drawing/2014/main" id="{B1F19929-7B50-43F3-9E25-693E551FB3C3}"/>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35" name="Graphic 34">
              <a:extLst>
                <a:ext uri="{FF2B5EF4-FFF2-40B4-BE49-F238E27FC236}">
                  <a16:creationId xmlns:a16="http://schemas.microsoft.com/office/drawing/2014/main" id="{651CAC51-4292-4B2B-B5FD-D2F5465AC44C}"/>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spTree>
    <p:extLst>
      <p:ext uri="{BB962C8B-B14F-4D97-AF65-F5344CB8AC3E}">
        <p14:creationId xmlns:p14="http://schemas.microsoft.com/office/powerpoint/2010/main" val="2031659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44"/>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par>
                                <p:cTn id="13" presetID="42" presetClass="path" presetSubtype="0" decel="100000" fill="hold" grpId="1" nodeType="withEffect">
                                  <p:stCondLst>
                                    <p:cond delay="0"/>
                                  </p:stCondLst>
                                  <p:childTnLst>
                                    <p:animMotion origin="layout" path="M 1.66667E-6 -1.85185E-6 L 1.66667E-6 0.03773 " pathEditMode="relative" rAng="0" ptsTypes="AA">
                                      <p:cBhvr>
                                        <p:cTn id="14" dur="750" spd="-100000" fill="hold"/>
                                        <p:tgtEl>
                                          <p:spTgt spid="43"/>
                                        </p:tgtEl>
                                        <p:attrNameLst>
                                          <p:attrName>ppt_x</p:attrName>
                                          <p:attrName>ppt_y</p:attrName>
                                        </p:attrNameLst>
                                      </p:cBhvr>
                                      <p:rCtr x="0" y="1875"/>
                                    </p:animMotion>
                                  </p:childTnLst>
                                </p:cTn>
                              </p:par>
                              <p:par>
                                <p:cTn id="15" presetID="10"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42" presetClass="path" presetSubtype="0" decel="100000" fill="hold" nodeType="withEffect">
                                  <p:stCondLst>
                                    <p:cond delay="0"/>
                                  </p:stCondLst>
                                  <p:childTnLst>
                                    <p:animMotion origin="layout" path="M 1.45833E-6 -7.40741E-7 L 1.45833E-6 0.03773 " pathEditMode="relative" rAng="0" ptsTypes="AA">
                                      <p:cBhvr>
                                        <p:cTn id="19" dur="750" spd="-100000" fill="hold"/>
                                        <p:tgtEl>
                                          <p:spTgt spid="30"/>
                                        </p:tgtEl>
                                        <p:attrNameLst>
                                          <p:attrName>ppt_x</p:attrName>
                                          <p:attrName>ppt_y</p:attrName>
                                        </p:attrNameLst>
                                      </p:cBhvr>
                                      <p:rCtr x="0" y="1875"/>
                                    </p:animMotion>
                                  </p:childTnLst>
                                </p:cTn>
                              </p:par>
                              <p:par>
                                <p:cTn id="20" presetID="10" presetClass="entr" presetSubtype="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42" presetClass="path" presetSubtype="0" decel="100000" fill="hold" nodeType="withEffect">
                                  <p:stCondLst>
                                    <p:cond delay="0"/>
                                  </p:stCondLst>
                                  <p:childTnLst>
                                    <p:animMotion origin="layout" path="M 1.45833E-6 4.81481E-6 L 1.45833E-6 0.03773 " pathEditMode="relative" rAng="0" ptsTypes="AA">
                                      <p:cBhvr>
                                        <p:cTn id="24" dur="750" spd="-100000" fill="hold"/>
                                        <p:tgtEl>
                                          <p:spTgt spid="33"/>
                                        </p:tgtEl>
                                        <p:attrNameLst>
                                          <p:attrName>ppt_x</p:attrName>
                                          <p:attrName>ppt_y</p:attrName>
                                        </p:attrNameLst>
                                      </p:cBhvr>
                                      <p:rCtr x="0" y="1875"/>
                                    </p:animMotion>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42" presetClass="path" presetSubtype="0" decel="100000" fill="hold" nodeType="withEffect">
                                  <p:stCondLst>
                                    <p:cond delay="0"/>
                                  </p:stCondLst>
                                  <p:childTnLst>
                                    <p:animMotion origin="layout" path="M 1.45833E-6 -7.40741E-7 L 1.45833E-6 0.03773 " pathEditMode="relative" rAng="0" ptsTypes="AA">
                                      <p:cBhvr>
                                        <p:cTn id="29" dur="750" spd="-100000" fill="hold"/>
                                        <p:tgtEl>
                                          <p:spTgt spid="3"/>
                                        </p:tgtEl>
                                        <p:attrNameLst>
                                          <p:attrName>ppt_x</p:attrName>
                                          <p:attrName>ppt_y</p:attrName>
                                        </p:attrNameLst>
                                      </p:cBhvr>
                                      <p:rCtr x="0" y="1875"/>
                                    </p:animMotion>
                                  </p:childTnLst>
                                </p:cTn>
                              </p:par>
                              <p:par>
                                <p:cTn id="30" presetID="10"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42" presetClass="path" presetSubtype="0" decel="100000" fill="hold" nodeType="withEffect">
                                  <p:stCondLst>
                                    <p:cond delay="0"/>
                                  </p:stCondLst>
                                  <p:childTnLst>
                                    <p:animMotion origin="layout" path="M 1.45833E-6 -7.40741E-7 L 1.45833E-6 0.03773 " pathEditMode="relative" rAng="0" ptsTypes="AA">
                                      <p:cBhvr>
                                        <p:cTn id="34" dur="750" spd="-100000" fill="hold"/>
                                        <p:tgtEl>
                                          <p:spTgt spid="4"/>
                                        </p:tgtEl>
                                        <p:attrNameLst>
                                          <p:attrName>ppt_x</p:attrName>
                                          <p:attrName>ppt_y</p:attrName>
                                        </p:attrNameLst>
                                      </p:cBhvr>
                                      <p:rCtr x="0" y="1875"/>
                                    </p:animMotion>
                                  </p:childTnLst>
                                </p:cTn>
                              </p:par>
                              <p:par>
                                <p:cTn id="35" presetID="22" presetClass="entr" presetSubtype="8"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par>
                                <p:cTn id="38" presetID="22" presetClass="entr" presetSubtype="2"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right)">
                                      <p:cBhvr>
                                        <p:cTn id="40" dur="500"/>
                                        <p:tgtEl>
                                          <p:spTgt spid="20"/>
                                        </p:tgtEl>
                                      </p:cBhvr>
                                    </p:animEffect>
                                  </p:childTnLst>
                                </p:cTn>
                              </p:par>
                              <p:par>
                                <p:cTn id="41" presetID="22" presetClass="entr" presetSubtype="2"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right)">
                                      <p:cBhvr>
                                        <p:cTn id="43" dur="500"/>
                                        <p:tgtEl>
                                          <p:spTgt spid="21"/>
                                        </p:tgtEl>
                                      </p:cBhvr>
                                    </p:animEffect>
                                  </p:childTnLst>
                                </p:cTn>
                              </p:par>
                              <p:par>
                                <p:cTn id="44" presetID="22" presetClass="entr" presetSubtype="8"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left)">
                                      <p:cBhvr>
                                        <p:cTn id="46" dur="500"/>
                                        <p:tgtEl>
                                          <p:spTgt spid="22"/>
                                        </p:tgtEl>
                                      </p:cBhvr>
                                    </p:animEffect>
                                  </p:childTnLst>
                                </p:cTn>
                              </p:par>
                              <p:par>
                                <p:cTn id="47" presetID="10"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42" presetClass="path" presetSubtype="0" decel="100000" fill="hold" nodeType="withEffect">
                                  <p:stCondLst>
                                    <p:cond delay="0"/>
                                  </p:stCondLst>
                                  <p:childTnLst>
                                    <p:animMotion origin="layout" path="M 1.45833E-6 4.81481E-6 L 1.45833E-6 0.03773 " pathEditMode="relative" rAng="0" ptsTypes="AA">
                                      <p:cBhvr>
                                        <p:cTn id="51" dur="750" spd="-100000" fill="hold"/>
                                        <p:tgtEl>
                                          <p:spTgt spid="37"/>
                                        </p:tgtEl>
                                        <p:attrNameLst>
                                          <p:attrName>ppt_x</p:attrName>
                                          <p:attrName>ppt_y</p:attrName>
                                        </p:attrNameLst>
                                      </p:cBhvr>
                                      <p:rCtr x="0" y="1875"/>
                                    </p:animMotion>
                                  </p:childTnLst>
                                </p:cTn>
                              </p:par>
                              <p:par>
                                <p:cTn id="52" presetID="10" presetClass="entr" presetSubtype="0" fill="hold"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par>
                                <p:cTn id="55" presetID="42" presetClass="path" presetSubtype="0" decel="100000" fill="hold" nodeType="withEffect">
                                  <p:stCondLst>
                                    <p:cond delay="0"/>
                                  </p:stCondLst>
                                  <p:childTnLst>
                                    <p:animMotion origin="layout" path="M 1.45833E-6 4.81481E-6 L 1.45833E-6 0.03773 " pathEditMode="relative" rAng="0" ptsTypes="AA">
                                      <p:cBhvr>
                                        <p:cTn id="56" dur="750" spd="-100000" fill="hold"/>
                                        <p:tgtEl>
                                          <p:spTgt spid="36"/>
                                        </p:tgtEl>
                                        <p:attrNameLst>
                                          <p:attrName>ppt_x</p:attrName>
                                          <p:attrName>ppt_y</p:attrName>
                                        </p:attrNameLst>
                                      </p:cBhvr>
                                      <p:rCtr x="0" y="1875"/>
                                    </p:animMotion>
                                  </p:childTnLst>
                                </p:cTn>
                              </p:par>
                              <p:par>
                                <p:cTn id="57" presetID="22" presetClass="entr" presetSubtype="1"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wipe(up)">
                                      <p:cBhvr>
                                        <p:cTn id="5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44" grpId="0"/>
      <p:bldP spid="44"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ABB0CE8-390E-4123-90DA-D3C23C6FB6C9}"/>
              </a:ext>
            </a:extLst>
          </p:cNvPr>
          <p:cNvGrpSpPr/>
          <p:nvPr/>
        </p:nvGrpSpPr>
        <p:grpSpPr>
          <a:xfrm>
            <a:off x="588263" y="2538065"/>
            <a:ext cx="1737360" cy="1734143"/>
            <a:chOff x="588263" y="2372175"/>
            <a:chExt cx="1737360" cy="1734143"/>
          </a:xfrm>
        </p:grpSpPr>
        <p:sp>
          <p:nvSpPr>
            <p:cNvPr id="4" name="Rounded Rectangle 5">
              <a:extLst>
                <a:ext uri="{FF2B5EF4-FFF2-40B4-BE49-F238E27FC236}">
                  <a16:creationId xmlns:a16="http://schemas.microsoft.com/office/drawing/2014/main" id="{816640C1-B043-4B4C-AA74-0A0EFC692AAB}"/>
                </a:ext>
              </a:extLst>
            </p:cNvPr>
            <p:cNvSpPr/>
            <p:nvPr/>
          </p:nvSpPr>
          <p:spPr bwMode="auto">
            <a:xfrm>
              <a:off x="588263" y="2372175"/>
              <a:ext cx="1737360" cy="1734143"/>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App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a:t>
              </a:r>
              <a:r>
                <a:rPr kumimoji="0" lang="en-US" sz="1600" b="0" i="0" u="none" strike="noStrike" kern="1200" cap="none" spc="0" normalizeH="0" baseline="0" noProof="0" err="1">
                  <a:ln>
                    <a:noFill/>
                  </a:ln>
                  <a:solidFill>
                    <a:schemeClr val="tx1"/>
                  </a:solidFill>
                  <a:effectLst/>
                  <a:uLnTx/>
                  <a:uFillTx/>
                  <a:latin typeface="+mj-lt"/>
                  <a:ea typeface="+mn-ea"/>
                  <a:cs typeface="+mn-cs"/>
                </a:rPr>
                <a:t>myApp</a:t>
              </a:r>
              <a:r>
                <a:rPr kumimoji="0" lang="en-US" sz="1600" b="0" i="0" u="none" strike="noStrike" kern="1200" cap="none" spc="0" normalizeH="0" baseline="0" noProof="0">
                  <a:ln>
                    <a:noFill/>
                  </a:ln>
                  <a:solidFill>
                    <a:schemeClr val="tx1"/>
                  </a:solidFill>
                  <a:effectLst/>
                  <a:uLnTx/>
                  <a:uFillTx/>
                  <a:latin typeface="+mj-lt"/>
                  <a:ea typeface="+mn-ea"/>
                  <a:cs typeface="+mn-cs"/>
                </a:rPr>
                <a:t>”</a:t>
              </a:r>
              <a:endParaRPr kumimoji="0" lang="en-US" sz="1400" b="0" i="0" u="none" strike="noStrike" kern="1200" cap="none" spc="0" normalizeH="0" baseline="0" noProof="0">
                <a:ln>
                  <a:noFill/>
                </a:ln>
                <a:solidFill>
                  <a:schemeClr val="tx1"/>
                </a:solidFill>
                <a:effectLst/>
                <a:uLnTx/>
                <a:uFillTx/>
                <a:latin typeface="+mj-lt"/>
                <a:ea typeface="+mn-ea"/>
                <a:cs typeface="+mn-cs"/>
              </a:endParaRPr>
            </a:p>
          </p:txBody>
        </p:sp>
        <p:grpSp>
          <p:nvGrpSpPr>
            <p:cNvPr id="5" name="app development" descr="application development">
              <a:extLst>
                <a:ext uri="{FF2B5EF4-FFF2-40B4-BE49-F238E27FC236}">
                  <a16:creationId xmlns:a16="http://schemas.microsoft.com/office/drawing/2014/main" id="{1045A5B9-E107-4D40-A025-1AB3E8FF13DD}"/>
                </a:ext>
              </a:extLst>
            </p:cNvPr>
            <p:cNvGrpSpPr/>
            <p:nvPr/>
          </p:nvGrpSpPr>
          <p:grpSpPr>
            <a:xfrm>
              <a:off x="1203300" y="2791399"/>
              <a:ext cx="500421" cy="301755"/>
              <a:chOff x="1619314" y="4798630"/>
              <a:chExt cx="500421" cy="301755"/>
            </a:xfrm>
          </p:grpSpPr>
          <p:sp>
            <p:nvSpPr>
              <p:cNvPr id="6" name="Freeform: Shape 5">
                <a:extLst>
                  <a:ext uri="{FF2B5EF4-FFF2-40B4-BE49-F238E27FC236}">
                    <a16:creationId xmlns:a16="http://schemas.microsoft.com/office/drawing/2014/main" id="{563805A3-2A06-47FE-8C96-712B990D2CD2}"/>
                  </a:ext>
                </a:extLst>
              </p:cNvPr>
              <p:cNvSpPr/>
              <p:nvPr/>
            </p:nvSpPr>
            <p:spPr>
              <a:xfrm>
                <a:off x="1974276" y="479907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751E7385-6DA6-4418-929F-CE1684381BFB}"/>
                  </a:ext>
                </a:extLst>
              </p:cNvPr>
              <p:cNvSpPr/>
              <p:nvPr/>
            </p:nvSpPr>
            <p:spPr>
              <a:xfrm>
                <a:off x="1619314" y="479863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A8D3BBA0-E0CB-4042-8D03-AE4150769E11}"/>
                  </a:ext>
                </a:extLst>
              </p:cNvPr>
              <p:cNvSpPr/>
              <p:nvPr/>
            </p:nvSpPr>
            <p:spPr>
              <a:xfrm>
                <a:off x="1823511" y="490488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1EE3C8A-88AC-460A-8D9D-FFFCF9DA621D}"/>
                  </a:ext>
                </a:extLst>
              </p:cNvPr>
              <p:cNvSpPr/>
              <p:nvPr/>
            </p:nvSpPr>
            <p:spPr>
              <a:xfrm>
                <a:off x="1746245" y="482833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11" name="Straight Arrow Connector 10">
            <a:extLst>
              <a:ext uri="{FF2B5EF4-FFF2-40B4-BE49-F238E27FC236}">
                <a16:creationId xmlns:a16="http://schemas.microsoft.com/office/drawing/2014/main" id="{C76D0F79-D0F3-47B5-B571-68E73725D126}"/>
              </a:ext>
            </a:extLst>
          </p:cNvPr>
          <p:cNvCxnSpPr>
            <a:cxnSpLocks/>
          </p:cNvCxnSpPr>
          <p:nvPr/>
        </p:nvCxnSpPr>
        <p:spPr>
          <a:xfrm>
            <a:off x="2480559" y="3259226"/>
            <a:ext cx="3751080" cy="0"/>
          </a:xfrm>
          <a:prstGeom prst="straightConnector1">
            <a:avLst/>
          </a:prstGeom>
          <a:ln w="19050">
            <a:solidFill>
              <a:schemeClr val="accent6"/>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61C662D-4D74-49F3-A201-F086523D96E9}"/>
              </a:ext>
            </a:extLst>
          </p:cNvPr>
          <p:cNvCxnSpPr>
            <a:cxnSpLocks/>
          </p:cNvCxnSpPr>
          <p:nvPr/>
        </p:nvCxnSpPr>
        <p:spPr>
          <a:xfrm flipH="1">
            <a:off x="2480559" y="3551046"/>
            <a:ext cx="3751080" cy="0"/>
          </a:xfrm>
          <a:prstGeom prst="straightConnector1">
            <a:avLst/>
          </a:prstGeom>
          <a:ln w="19050">
            <a:solidFill>
              <a:schemeClr val="accent6"/>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90D4B4D1-1F56-440A-AE72-DF21B3BA3091}"/>
              </a:ext>
            </a:extLst>
          </p:cNvPr>
          <p:cNvGrpSpPr/>
          <p:nvPr/>
        </p:nvGrpSpPr>
        <p:grpSpPr>
          <a:xfrm>
            <a:off x="2193950" y="1554155"/>
            <a:ext cx="4324298" cy="1380951"/>
            <a:chOff x="2193950" y="1554155"/>
            <a:chExt cx="4324298" cy="1380951"/>
          </a:xfrm>
        </p:grpSpPr>
        <p:sp>
          <p:nvSpPr>
            <p:cNvPr id="10" name="Rectangle 9">
              <a:extLst>
                <a:ext uri="{FF2B5EF4-FFF2-40B4-BE49-F238E27FC236}">
                  <a16:creationId xmlns:a16="http://schemas.microsoft.com/office/drawing/2014/main" id="{5B15826F-A5CD-446A-BB25-540A992AD162}"/>
                </a:ext>
              </a:extLst>
            </p:cNvPr>
            <p:cNvSpPr/>
            <p:nvPr/>
          </p:nvSpPr>
          <p:spPr bwMode="auto">
            <a:xfrm>
              <a:off x="2625298" y="2199464"/>
              <a:ext cx="3461603" cy="735642"/>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"name": "Tatooine"</a:t>
              </a:r>
            </a:p>
            <a:p>
              <a:pPr lvl="0" defTabSz="932472" fontAlgn="base">
                <a:spcBef>
                  <a:spcPct val="0"/>
                </a:spcBef>
              </a:pPr>
              <a:r>
                <a:rPr lang="en-US" sz="1200">
                  <a:solidFill>
                    <a:schemeClr val="tx1"/>
                  </a:solidFill>
                  <a:latin typeface="Consolas" panose="020B0609020204030204" pitchFamily="49" charset="0"/>
                  <a:ea typeface="Segoe UI Symbol"/>
                </a:rPr>
                <a:t>}</a:t>
              </a:r>
            </a:p>
          </p:txBody>
        </p:sp>
        <p:sp>
          <p:nvSpPr>
            <p:cNvPr id="14" name="TextBox 13">
              <a:extLst>
                <a:ext uri="{FF2B5EF4-FFF2-40B4-BE49-F238E27FC236}">
                  <a16:creationId xmlns:a16="http://schemas.microsoft.com/office/drawing/2014/main" id="{740AA997-CF7D-47B1-9DAF-8C7238D36A1F}"/>
                </a:ext>
              </a:extLst>
            </p:cNvPr>
            <p:cNvSpPr txBox="1"/>
            <p:nvPr/>
          </p:nvSpPr>
          <p:spPr>
            <a:xfrm>
              <a:off x="2193950" y="1554155"/>
              <a:ext cx="4324298" cy="523220"/>
            </a:xfrm>
            <a:prstGeom prst="rect">
              <a:avLst/>
            </a:prstGeom>
            <a:noFill/>
          </p:spPr>
          <p:txBody>
            <a:bodyPr wrap="square" rtlCol="0" anchor="t">
              <a:spAutoFit/>
            </a:bodyPr>
            <a:lstStyle/>
            <a:p>
              <a:pPr algn="ctr"/>
              <a:r>
                <a:rPr lang="en-US" sz="1600" b="1">
                  <a:latin typeface="+mj-lt"/>
                </a:rPr>
                <a:t>Get</a:t>
              </a:r>
              <a:endParaRPr lang="en-US" sz="1600">
                <a:latin typeface="+mj-lt"/>
              </a:endParaRPr>
            </a:p>
            <a:p>
              <a:pPr algn="ctr"/>
              <a:r>
                <a:rPr lang="en-US" sz="1200">
                  <a:solidFill>
                    <a:schemeClr val="accent1"/>
                  </a:solidFill>
                </a:rPr>
                <a:t>http://localhost:3500/v1.0/state/&lt;store-name&gt;/planet</a:t>
              </a:r>
              <a:endParaRPr lang="en-US" sz="1200">
                <a:solidFill>
                  <a:schemeClr val="accent1"/>
                </a:solidFill>
                <a:cs typeface="Segoe UI"/>
              </a:endParaRPr>
            </a:p>
          </p:txBody>
        </p:sp>
      </p:grpSp>
      <p:grpSp>
        <p:nvGrpSpPr>
          <p:cNvPr id="22" name="Group 21">
            <a:extLst>
              <a:ext uri="{FF2B5EF4-FFF2-40B4-BE49-F238E27FC236}">
                <a16:creationId xmlns:a16="http://schemas.microsoft.com/office/drawing/2014/main" id="{3FE96617-E7E1-48D3-8203-FD0AAEABF812}"/>
              </a:ext>
            </a:extLst>
          </p:cNvPr>
          <p:cNvGrpSpPr/>
          <p:nvPr/>
        </p:nvGrpSpPr>
        <p:grpSpPr>
          <a:xfrm>
            <a:off x="2625298" y="3722239"/>
            <a:ext cx="3461603" cy="2546800"/>
            <a:chOff x="2625298" y="3722239"/>
            <a:chExt cx="3461603" cy="2546800"/>
          </a:xfrm>
        </p:grpSpPr>
        <p:sp>
          <p:nvSpPr>
            <p:cNvPr id="13" name="TextBox 12">
              <a:extLst>
                <a:ext uri="{FF2B5EF4-FFF2-40B4-BE49-F238E27FC236}">
                  <a16:creationId xmlns:a16="http://schemas.microsoft.com/office/drawing/2014/main" id="{A53E8C57-BB35-4A01-B43A-55F49823474A}"/>
                </a:ext>
              </a:extLst>
            </p:cNvPr>
            <p:cNvSpPr txBox="1"/>
            <p:nvPr/>
          </p:nvSpPr>
          <p:spPr>
            <a:xfrm>
              <a:off x="2674229" y="3722239"/>
              <a:ext cx="3363741" cy="523220"/>
            </a:xfrm>
            <a:prstGeom prst="rect">
              <a:avLst/>
            </a:prstGeom>
            <a:noFill/>
          </p:spPr>
          <p:txBody>
            <a:bodyPr wrap="none" rtlCol="0" anchor="t">
              <a:spAutoFit/>
            </a:bodyPr>
            <a:lstStyle/>
            <a:p>
              <a:pPr algn="ctr"/>
              <a:r>
                <a:rPr lang="en-US" sz="1600">
                  <a:latin typeface="+mj-lt"/>
                </a:rPr>
                <a:t>Post</a:t>
              </a:r>
            </a:p>
            <a:p>
              <a:pPr algn="ctr"/>
              <a:r>
                <a:rPr lang="en-US" sz="1200">
                  <a:solidFill>
                    <a:schemeClr val="accent1"/>
                  </a:solidFill>
                </a:rPr>
                <a:t>http://localhost:3500/v1.0/state/</a:t>
              </a:r>
              <a:r>
                <a:rPr lang="en-US" sz="1200">
                  <a:solidFill>
                    <a:schemeClr val="accent1"/>
                  </a:solidFill>
                  <a:ea typeface="+mn-lt"/>
                  <a:cs typeface="+mn-lt"/>
                </a:rPr>
                <a:t>&lt;store-name&gt;</a:t>
              </a:r>
              <a:endParaRPr lang="en-US" sz="1200">
                <a:solidFill>
                  <a:schemeClr val="accent1"/>
                </a:solidFill>
                <a:cs typeface="Segoe UI"/>
              </a:endParaRPr>
            </a:p>
          </p:txBody>
        </p:sp>
        <p:sp>
          <p:nvSpPr>
            <p:cNvPr id="15" name="Rectangle 14">
              <a:extLst>
                <a:ext uri="{FF2B5EF4-FFF2-40B4-BE49-F238E27FC236}">
                  <a16:creationId xmlns:a16="http://schemas.microsoft.com/office/drawing/2014/main" id="{0B5DD1F9-ADAE-435B-BD4B-44530170C422}"/>
                </a:ext>
              </a:extLst>
            </p:cNvPr>
            <p:cNvSpPr/>
            <p:nvPr/>
          </p:nvSpPr>
          <p:spPr bwMode="auto">
            <a:xfrm>
              <a:off x="2625298" y="4324351"/>
              <a:ext cx="3461603" cy="1944688"/>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"key": "weapon",</a:t>
              </a:r>
            </a:p>
            <a:p>
              <a:pPr lvl="0" defTabSz="932472" fontAlgn="base">
                <a:spcBef>
                  <a:spcPct val="0"/>
                </a:spcBef>
              </a:pPr>
              <a:r>
                <a:rPr lang="en-US" sz="1200">
                  <a:solidFill>
                    <a:schemeClr val="tx1"/>
                  </a:solidFill>
                  <a:latin typeface="Consolas" panose="020B0609020204030204" pitchFamily="49" charset="0"/>
                  <a:ea typeface="Segoe UI Symbol"/>
                </a:rPr>
                <a:t>    "value": "</a:t>
              </a:r>
              <a:r>
                <a:rPr lang="en-US" sz="1200" err="1">
                  <a:solidFill>
                    <a:schemeClr val="tx1"/>
                  </a:solidFill>
                  <a:latin typeface="Consolas" panose="020B0609020204030204" pitchFamily="49" charset="0"/>
                  <a:ea typeface="Segoe UI Symbol"/>
                </a:rPr>
                <a:t>DeathStar</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a:t>
              </a:r>
            </a:p>
            <a:p>
              <a:pPr lvl="0" defTabSz="932472" fontAlgn="base">
                <a:spcBef>
                  <a:spcPct val="0"/>
                </a:spcBef>
              </a:pPr>
              <a:r>
                <a:rPr lang="en-US" sz="1200">
                  <a:solidFill>
                    <a:schemeClr val="tx1"/>
                  </a:solidFill>
                  <a:latin typeface="Consolas" panose="020B0609020204030204" pitchFamily="49" charset="0"/>
                  <a:ea typeface="Segoe UI Symbol"/>
                </a:rPr>
                <a:t>    "key": "planet",</a:t>
              </a:r>
            </a:p>
            <a:p>
              <a:pPr lvl="0" defTabSz="932472" fontAlgn="base">
                <a:spcBef>
                  <a:spcPct val="0"/>
                </a:spcBef>
              </a:pPr>
              <a:r>
                <a:rPr lang="en-US" sz="1200">
                  <a:solidFill>
                    <a:schemeClr val="tx1"/>
                  </a:solidFill>
                  <a:latin typeface="Consolas" panose="020B0609020204030204" pitchFamily="49" charset="0"/>
                  <a:ea typeface="Segoe UI Symbol"/>
                </a:rPr>
                <a:t>    "value": {</a:t>
              </a:r>
            </a:p>
            <a:p>
              <a:pPr lvl="0" defTabSz="932472" fontAlgn="base">
                <a:spcBef>
                  <a:spcPct val="0"/>
                </a:spcBef>
              </a:pPr>
              <a:r>
                <a:rPr lang="en-US" sz="1200">
                  <a:solidFill>
                    <a:schemeClr val="tx1"/>
                  </a:solidFill>
                  <a:latin typeface="Consolas" panose="020B0609020204030204" pitchFamily="49" charset="0"/>
                  <a:ea typeface="Segoe UI Symbol"/>
                </a:rPr>
                <a:t>        "name": "Tatooine"</a:t>
              </a:r>
            </a:p>
            <a:p>
              <a:pPr lvl="0" defTabSz="932472" fontAlgn="base">
                <a:spcBef>
                  <a:spcPct val="0"/>
                </a:spcBef>
              </a:pPr>
              <a:r>
                <a:rPr lang="en-US" sz="1200">
                  <a:solidFill>
                    <a:schemeClr val="tx1"/>
                  </a:solidFill>
                  <a:latin typeface="Consolas" panose="020B0609020204030204" pitchFamily="49" charset="0"/>
                  <a:ea typeface="Segoe UI Symbol"/>
                </a:rPr>
                <a:t>    }</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cxnSp>
        <p:nvCxnSpPr>
          <p:cNvPr id="16" name="Straight Arrow Connector 15">
            <a:extLst>
              <a:ext uri="{FF2B5EF4-FFF2-40B4-BE49-F238E27FC236}">
                <a16:creationId xmlns:a16="http://schemas.microsoft.com/office/drawing/2014/main" id="{27A7F4C2-38CB-489A-AD7B-BA8885BF4B74}"/>
              </a:ext>
            </a:extLst>
          </p:cNvPr>
          <p:cNvCxnSpPr>
            <a:cxnSpLocks/>
            <a:endCxn id="17" idx="1"/>
          </p:cNvCxnSpPr>
          <p:nvPr/>
        </p:nvCxnSpPr>
        <p:spPr>
          <a:xfrm flipV="1">
            <a:off x="8158935" y="3403057"/>
            <a:ext cx="525167" cy="4"/>
          </a:xfrm>
          <a:prstGeom prst="straightConnector1">
            <a:avLst/>
          </a:prstGeom>
          <a:ln w="1905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graphicFrame>
        <p:nvGraphicFramePr>
          <p:cNvPr id="17" name="Table 12">
            <a:extLst>
              <a:ext uri="{FF2B5EF4-FFF2-40B4-BE49-F238E27FC236}">
                <a16:creationId xmlns:a16="http://schemas.microsoft.com/office/drawing/2014/main" id="{B3BEDC8F-0E07-4A30-AD5F-9516E1FBCDD1}"/>
              </a:ext>
            </a:extLst>
          </p:cNvPr>
          <p:cNvGraphicFramePr>
            <a:graphicFrameLocks noGrp="1"/>
          </p:cNvGraphicFramePr>
          <p:nvPr>
            <p:extLst>
              <p:ext uri="{D42A27DB-BD31-4B8C-83A1-F6EECF244321}">
                <p14:modId xmlns:p14="http://schemas.microsoft.com/office/powerpoint/2010/main" val="1736200877"/>
              </p:ext>
            </p:extLst>
          </p:nvPr>
        </p:nvGraphicFramePr>
        <p:xfrm>
          <a:off x="8684102" y="2535989"/>
          <a:ext cx="2846387" cy="1734137"/>
        </p:xfrm>
        <a:graphic>
          <a:graphicData uri="http://schemas.openxmlformats.org/drawingml/2006/table">
            <a:tbl>
              <a:tblPr firstRow="1" bandRow="1">
                <a:effectLst/>
                <a:tableStyleId>{3B4B98B0-60AC-42C2-AFA5-B58CD77FA1E5}</a:tableStyleId>
              </a:tblPr>
              <a:tblGrid>
                <a:gridCol w="1272862">
                  <a:extLst>
                    <a:ext uri="{9D8B030D-6E8A-4147-A177-3AD203B41FA5}">
                      <a16:colId xmlns:a16="http://schemas.microsoft.com/office/drawing/2014/main" val="3761039183"/>
                    </a:ext>
                  </a:extLst>
                </a:gridCol>
                <a:gridCol w="1573525">
                  <a:extLst>
                    <a:ext uri="{9D8B030D-6E8A-4147-A177-3AD203B41FA5}">
                      <a16:colId xmlns:a16="http://schemas.microsoft.com/office/drawing/2014/main" val="836788475"/>
                    </a:ext>
                  </a:extLst>
                </a:gridCol>
              </a:tblGrid>
              <a:tr h="376986">
                <a:tc>
                  <a:txBody>
                    <a:bodyPr/>
                    <a:lstStyle/>
                    <a:p>
                      <a:pPr marL="0" algn="l" defTabSz="914400" rtl="0" eaLnBrk="1" latinLnBrk="0" hangingPunct="1"/>
                      <a:r>
                        <a:rPr lang="en-US" sz="1400" kern="1200">
                          <a:solidFill>
                            <a:schemeClr val="bg1"/>
                          </a:solidFill>
                        </a:rPr>
                        <a:t>key</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l" defTabSz="914400" rtl="0" eaLnBrk="1" latinLnBrk="0" hangingPunct="1"/>
                      <a:r>
                        <a:rPr lang="en-US" sz="1400" kern="1200">
                          <a:solidFill>
                            <a:schemeClr val="bg1"/>
                          </a:solidFill>
                        </a:rPr>
                        <a:t>value</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260012255"/>
                  </a:ext>
                </a:extLst>
              </a:tr>
              <a:tr h="452384">
                <a:tc>
                  <a:txBody>
                    <a:bodyPr/>
                    <a:lstStyle/>
                    <a:p>
                      <a:r>
                        <a:rPr lang="en-US" sz="1200" kern="1200" err="1"/>
                        <a:t>myApp</a:t>
                      </a:r>
                      <a:r>
                        <a:rPr lang="en-US" sz="1200" kern="1200"/>
                        <a:t>-weapon</a:t>
                      </a:r>
                      <a:endParaRPr lang="en-US" sz="120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kern="1200"/>
                        <a:t>"</a:t>
                      </a:r>
                      <a:r>
                        <a:rPr lang="en-US" sz="1200" kern="1200" err="1"/>
                        <a:t>DeathStar</a:t>
                      </a:r>
                      <a:r>
                        <a:rPr lang="en-US" sz="1200" kern="1200"/>
                        <a:t>"</a:t>
                      </a:r>
                      <a:endParaRPr lang="en-US" sz="120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r h="904767">
                <a:tc>
                  <a:txBody>
                    <a:bodyPr/>
                    <a:lstStyle/>
                    <a:p>
                      <a:r>
                        <a:rPr lang="en-US" sz="1200" kern="1200" err="1"/>
                        <a:t>myApp</a:t>
                      </a:r>
                      <a:r>
                        <a:rPr lang="en-US" sz="1200" kern="1200"/>
                        <a:t>-planet</a:t>
                      </a:r>
                      <a:endParaRPr lang="en-US" sz="120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kern="1200" dirty="0"/>
                        <a:t>{        </a:t>
                      </a:r>
                    </a:p>
                    <a:p>
                      <a:r>
                        <a:rPr lang="en-US" sz="1200" kern="1200" dirty="0"/>
                        <a:t>  "name": "Tatooine"</a:t>
                      </a:r>
                    </a:p>
                    <a:p>
                      <a:r>
                        <a:rPr lang="en-US" sz="1200" kern="1200" dirty="0"/>
                        <a:t>}</a:t>
                      </a:r>
                      <a:endParaRPr lang="en-US" sz="1200" kern="1200" dirty="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12526666"/>
                  </a:ext>
                </a:extLst>
              </a:tr>
            </a:tbl>
          </a:graphicData>
        </a:graphic>
      </p:graphicFrame>
      <p:sp>
        <p:nvSpPr>
          <p:cNvPr id="24" name="Freeform: Shape 23">
            <a:extLst>
              <a:ext uri="{FF2B5EF4-FFF2-40B4-BE49-F238E27FC236}">
                <a16:creationId xmlns:a16="http://schemas.microsoft.com/office/drawing/2014/main" id="{1FB39DFD-40DF-4052-9397-2291B1E911F4}"/>
              </a:ext>
            </a:extLst>
          </p:cNvPr>
          <p:cNvSpPr/>
          <p:nvPr/>
        </p:nvSpPr>
        <p:spPr>
          <a:xfrm>
            <a:off x="584199" y="855663"/>
            <a:ext cx="4714875"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State management: key/value</a:t>
            </a:r>
          </a:p>
        </p:txBody>
      </p:sp>
      <p:sp>
        <p:nvSpPr>
          <p:cNvPr id="25" name="Freeform: Shape 24">
            <a:extLst>
              <a:ext uri="{FF2B5EF4-FFF2-40B4-BE49-F238E27FC236}">
                <a16:creationId xmlns:a16="http://schemas.microsoft.com/office/drawing/2014/main" id="{D640BCD0-AF8F-491D-B623-955069327531}"/>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2" name="Group 1">
            <a:extLst>
              <a:ext uri="{FF2B5EF4-FFF2-40B4-BE49-F238E27FC236}">
                <a16:creationId xmlns:a16="http://schemas.microsoft.com/office/drawing/2014/main" id="{7669AF2B-DA6F-448D-8E6D-539F6C847187}"/>
              </a:ext>
            </a:extLst>
          </p:cNvPr>
          <p:cNvGrpSpPr/>
          <p:nvPr/>
        </p:nvGrpSpPr>
        <p:grpSpPr>
          <a:xfrm>
            <a:off x="6426586" y="2534848"/>
            <a:ext cx="1737360" cy="1737360"/>
            <a:chOff x="7552123" y="135561"/>
            <a:chExt cx="1737360" cy="1737360"/>
          </a:xfrm>
        </p:grpSpPr>
        <p:sp>
          <p:nvSpPr>
            <p:cNvPr id="23" name="Rounded Rectangle 5">
              <a:extLst>
                <a:ext uri="{FF2B5EF4-FFF2-40B4-BE49-F238E27FC236}">
                  <a16:creationId xmlns:a16="http://schemas.microsoft.com/office/drawing/2014/main" id="{148B4FE2-A3EE-4194-B21B-DEC23F137547}"/>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26" name="Graphic 25">
              <a:extLst>
                <a:ext uri="{FF2B5EF4-FFF2-40B4-BE49-F238E27FC236}">
                  <a16:creationId xmlns:a16="http://schemas.microsoft.com/office/drawing/2014/main" id="{7420E775-5E8D-43EB-9328-C65EC2EFA61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grpSp>
        <p:nvGrpSpPr>
          <p:cNvPr id="19" name="Group 18">
            <a:extLst>
              <a:ext uri="{FF2B5EF4-FFF2-40B4-BE49-F238E27FC236}">
                <a16:creationId xmlns:a16="http://schemas.microsoft.com/office/drawing/2014/main" id="{D8BF29A3-A926-45D0-83B6-2CE26C07F145}"/>
              </a:ext>
            </a:extLst>
          </p:cNvPr>
          <p:cNvGrpSpPr/>
          <p:nvPr/>
        </p:nvGrpSpPr>
        <p:grpSpPr>
          <a:xfrm>
            <a:off x="8826536" y="4419505"/>
            <a:ext cx="2619603" cy="795202"/>
            <a:chOff x="8826536" y="4419505"/>
            <a:chExt cx="2619603" cy="795202"/>
          </a:xfrm>
        </p:grpSpPr>
        <p:sp>
          <p:nvSpPr>
            <p:cNvPr id="18" name="TextBox 17">
              <a:extLst>
                <a:ext uri="{FF2B5EF4-FFF2-40B4-BE49-F238E27FC236}">
                  <a16:creationId xmlns:a16="http://schemas.microsoft.com/office/drawing/2014/main" id="{AF0F8523-D53B-4D74-8378-0DD8CB5BB164}"/>
                </a:ext>
              </a:extLst>
            </p:cNvPr>
            <p:cNvSpPr txBox="1"/>
            <p:nvPr/>
          </p:nvSpPr>
          <p:spPr>
            <a:xfrm>
              <a:off x="8826536" y="4419505"/>
              <a:ext cx="2561517" cy="307777"/>
            </a:xfrm>
            <a:prstGeom prst="rect">
              <a:avLst/>
            </a:prstGeom>
            <a:noFill/>
          </p:spPr>
          <p:txBody>
            <a:bodyPr wrap="square" rtlCol="0">
              <a:spAutoFit/>
            </a:bodyPr>
            <a:lstStyle/>
            <a:p>
              <a:pPr algn="ctr"/>
              <a:r>
                <a:rPr lang="en-US" sz="1400"/>
                <a:t>State store of your choice</a:t>
              </a:r>
            </a:p>
          </p:txBody>
        </p:sp>
        <p:pic>
          <p:nvPicPr>
            <p:cNvPr id="28" name="Picture 27">
              <a:extLst>
                <a:ext uri="{FF2B5EF4-FFF2-40B4-BE49-F238E27FC236}">
                  <a16:creationId xmlns:a16="http://schemas.microsoft.com/office/drawing/2014/main" id="{9C47A74D-C034-42BB-9B48-0A296937588C}"/>
                </a:ext>
              </a:extLst>
            </p:cNvPr>
            <p:cNvPicPr>
              <a:picLocks noChangeAspect="1"/>
            </p:cNvPicPr>
            <p:nvPr/>
          </p:nvPicPr>
          <p:blipFill>
            <a:blip r:embed="rId4"/>
            <a:stretch>
              <a:fillRect/>
            </a:stretch>
          </p:blipFill>
          <p:spPr>
            <a:xfrm>
              <a:off x="10156091" y="4812299"/>
              <a:ext cx="398632" cy="345707"/>
            </a:xfrm>
            <a:prstGeom prst="rect">
              <a:avLst/>
            </a:prstGeom>
          </p:spPr>
        </p:pic>
        <p:pic>
          <p:nvPicPr>
            <p:cNvPr id="29" name="Picture 28">
              <a:extLst>
                <a:ext uri="{FF2B5EF4-FFF2-40B4-BE49-F238E27FC236}">
                  <a16:creationId xmlns:a16="http://schemas.microsoft.com/office/drawing/2014/main" id="{8BC2D597-A95F-47D6-8ABE-CE13693EB3ED}"/>
                </a:ext>
              </a:extLst>
            </p:cNvPr>
            <p:cNvPicPr>
              <a:picLocks noChangeAspect="1"/>
            </p:cNvPicPr>
            <p:nvPr/>
          </p:nvPicPr>
          <p:blipFill>
            <a:blip r:embed="rId5"/>
            <a:stretch>
              <a:fillRect/>
            </a:stretch>
          </p:blipFill>
          <p:spPr>
            <a:xfrm>
              <a:off x="9101257" y="4792771"/>
              <a:ext cx="301148" cy="278832"/>
            </a:xfrm>
            <a:prstGeom prst="rect">
              <a:avLst/>
            </a:prstGeom>
          </p:spPr>
        </p:pic>
        <p:sp>
          <p:nvSpPr>
            <p:cNvPr id="30" name="TextBox 29">
              <a:extLst>
                <a:ext uri="{FF2B5EF4-FFF2-40B4-BE49-F238E27FC236}">
                  <a16:creationId xmlns:a16="http://schemas.microsoft.com/office/drawing/2014/main" id="{BB901BD4-DEA3-454A-B290-1FED431024A2}"/>
                </a:ext>
              </a:extLst>
            </p:cNvPr>
            <p:cNvSpPr txBox="1"/>
            <p:nvPr/>
          </p:nvSpPr>
          <p:spPr>
            <a:xfrm>
              <a:off x="9576961" y="5115319"/>
              <a:ext cx="433950" cy="993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CosmosDB</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31" name="TextBox 30">
              <a:extLst>
                <a:ext uri="{FF2B5EF4-FFF2-40B4-BE49-F238E27FC236}">
                  <a16:creationId xmlns:a16="http://schemas.microsoft.com/office/drawing/2014/main" id="{C6CDB0A1-1341-4EF8-B043-27AC13B3D6FC}"/>
                </a:ext>
              </a:extLst>
            </p:cNvPr>
            <p:cNvSpPr txBox="1"/>
            <p:nvPr/>
          </p:nvSpPr>
          <p:spPr>
            <a:xfrm>
              <a:off x="8906936" y="5113344"/>
              <a:ext cx="689791" cy="99388"/>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DynamoDB</a:t>
              </a:r>
            </a:p>
          </p:txBody>
        </p:sp>
        <p:pic>
          <p:nvPicPr>
            <p:cNvPr id="32" name="Graphic 31">
              <a:extLst>
                <a:ext uri="{FF2B5EF4-FFF2-40B4-BE49-F238E27FC236}">
                  <a16:creationId xmlns:a16="http://schemas.microsoft.com/office/drawing/2014/main" id="{BBB91012-07F0-4F74-8CA7-045EB9AD95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61170" y="4794651"/>
              <a:ext cx="270564" cy="276952"/>
            </a:xfrm>
            <a:prstGeom prst="rect">
              <a:avLst/>
            </a:prstGeom>
          </p:spPr>
        </p:pic>
        <p:sp>
          <p:nvSpPr>
            <p:cNvPr id="33" name="TextBox 32">
              <a:extLst>
                <a:ext uri="{FF2B5EF4-FFF2-40B4-BE49-F238E27FC236}">
                  <a16:creationId xmlns:a16="http://schemas.microsoft.com/office/drawing/2014/main" id="{9E58D249-00F4-4ECE-8790-3CE0B5414D40}"/>
                </a:ext>
              </a:extLst>
            </p:cNvPr>
            <p:cNvSpPr txBox="1"/>
            <p:nvPr/>
          </p:nvSpPr>
          <p:spPr>
            <a:xfrm>
              <a:off x="11085463" y="4988857"/>
              <a:ext cx="360676" cy="1135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pic>
          <p:nvPicPr>
            <p:cNvPr id="34" name="Picture 12" descr="Image result for Cassandra Logo">
              <a:extLst>
                <a:ext uri="{FF2B5EF4-FFF2-40B4-BE49-F238E27FC236}">
                  <a16:creationId xmlns:a16="http://schemas.microsoft.com/office/drawing/2014/main" id="{518C06D5-27ED-4522-9301-5B9F536ABB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39948" y="4830153"/>
              <a:ext cx="351824" cy="29413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16711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24"/>
                                        </p:tgtEl>
                                        <p:attrNameLst>
                                          <p:attrName>ppt_x</p:attrName>
                                          <p:attrName>ppt_y</p:attrName>
                                        </p:attrNameLst>
                                      </p:cBhvr>
                                      <p:rCtr x="0" y="1875"/>
                                    </p:animMotion>
                                  </p:childTnLst>
                                </p:cTn>
                              </p:par>
                              <p:par>
                                <p:cTn id="10" presetID="10" presetClass="entr" presetSubtype="0" fill="hold" nodeType="withEffect">
                                  <p:stCondLst>
                                    <p:cond delay="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50"/>
                                  </p:stCondLst>
                                  <p:childTnLst>
                                    <p:animMotion origin="layout" path="M 1.66667E-6 -1.85185E-6 L 1.66667E-6 0.03773 " pathEditMode="relative" rAng="0" ptsTypes="AA">
                                      <p:cBhvr>
                                        <p:cTn id="14" dur="750" spd="-100000" fill="hold"/>
                                        <p:tgtEl>
                                          <p:spTgt spid="3"/>
                                        </p:tgtEl>
                                        <p:attrNameLst>
                                          <p:attrName>ppt_x</p:attrName>
                                          <p:attrName>ppt_y</p:attrName>
                                        </p:attrNameLst>
                                      </p:cBhvr>
                                      <p:rCtr x="0" y="1875"/>
                                    </p:animMotion>
                                  </p:childTnLst>
                                </p:cTn>
                              </p:par>
                              <p:par>
                                <p:cTn id="15" presetID="10" presetClass="entr" presetSubtype="0" fill="hold" nodeType="with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nodeType="withEffect">
                                  <p:stCondLst>
                                    <p:cond delay="100"/>
                                  </p:stCondLst>
                                  <p:childTnLst>
                                    <p:animMotion origin="layout" path="M 2.70833E-6 3.7037E-6 L 2.70833E-6 0.03773 " pathEditMode="relative" rAng="0" ptsTypes="AA">
                                      <p:cBhvr>
                                        <p:cTn id="19" dur="750" spd="-100000" fill="hold"/>
                                        <p:tgtEl>
                                          <p:spTgt spid="2"/>
                                        </p:tgtEl>
                                        <p:attrNameLst>
                                          <p:attrName>ppt_x</p:attrName>
                                          <p:attrName>ppt_y</p:attrName>
                                        </p:attrNameLst>
                                      </p:cBhvr>
                                      <p:rCtr x="0" y="1875"/>
                                    </p:animMotion>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nodeType="withEffect">
                                  <p:stCondLst>
                                    <p:cond delay="0"/>
                                  </p:stCondLst>
                                  <p:childTnLst>
                                    <p:animMotion origin="layout" path="M 1.66667E-6 -1.85185E-6 L 1.66667E-6 0.03773 " pathEditMode="relative" rAng="0" ptsTypes="AA">
                                      <p:cBhvr>
                                        <p:cTn id="29" dur="750" spd="-100000" fill="hold"/>
                                        <p:tgtEl>
                                          <p:spTgt spid="22"/>
                                        </p:tgtEl>
                                        <p:attrNameLst>
                                          <p:attrName>ppt_x</p:attrName>
                                          <p:attrName>ppt_y</p:attrName>
                                        </p:attrNameLst>
                                      </p:cBhvr>
                                      <p:rCtr x="0" y="1875"/>
                                    </p:animMotion>
                                  </p:childTnLst>
                                </p:cTn>
                              </p:par>
                            </p:childTnLst>
                          </p:cTn>
                        </p:par>
                        <p:par>
                          <p:cTn id="30" fill="hold">
                            <p:stCondLst>
                              <p:cond delay="750"/>
                            </p:stCondLst>
                            <p:childTnLst>
                              <p:par>
                                <p:cTn id="31" presetID="22" presetClass="entr" presetSubtype="8"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par>
                                <p:cTn id="34" presetID="10" presetClass="entr" presetSubtype="0" fill="hold" nodeType="withEffect">
                                  <p:stCondLst>
                                    <p:cond delay="1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42" presetClass="path" presetSubtype="0" decel="100000" fill="hold" nodeType="withEffect">
                                  <p:stCondLst>
                                    <p:cond delay="100"/>
                                  </p:stCondLst>
                                  <p:childTnLst>
                                    <p:animMotion origin="layout" path="M 3.75E-6 -4.81481E-6 L 3.75E-6 0.03774 " pathEditMode="relative" rAng="0" ptsTypes="AA">
                                      <p:cBhvr>
                                        <p:cTn id="38" dur="750" spd="-100000" fill="hold"/>
                                        <p:tgtEl>
                                          <p:spTgt spid="17"/>
                                        </p:tgtEl>
                                        <p:attrNameLst>
                                          <p:attrName>ppt_x</p:attrName>
                                          <p:attrName>ppt_y</p:attrName>
                                        </p:attrNameLst>
                                      </p:cBhvr>
                                      <p:rCtr x="0" y="1875"/>
                                    </p:animMotion>
                                  </p:childTnLst>
                                </p:cTn>
                              </p:par>
                              <p:par>
                                <p:cTn id="39" presetID="1" presetClass="entr" presetSubtype="0" fill="hold" nodeType="withEffect">
                                  <p:stCondLst>
                                    <p:cond delay="100"/>
                                  </p:stCondLst>
                                  <p:childTnLst>
                                    <p:set>
                                      <p:cBhvr>
                                        <p:cTn id="40" dur="1" fill="hold">
                                          <p:stCondLst>
                                            <p:cond delay="749"/>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right)">
                                      <p:cBhvr>
                                        <p:cTn id="45" dur="500"/>
                                        <p:tgtEl>
                                          <p:spTgt spid="11"/>
                                        </p:tgtEl>
                                      </p:cBhvr>
                                    </p:animEffect>
                                  </p:childTnLst>
                                </p:cTn>
                              </p:par>
                              <p:par>
                                <p:cTn id="46" presetID="10" presetClass="entr" presetSubtype="0" fill="hold" nodeType="withEffect">
                                  <p:stCondLst>
                                    <p:cond delay="10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par>
                                <p:cTn id="49" presetID="42" presetClass="path" presetSubtype="0" decel="100000" fill="hold" nodeType="withEffect">
                                  <p:stCondLst>
                                    <p:cond delay="100"/>
                                  </p:stCondLst>
                                  <p:childTnLst>
                                    <p:animMotion origin="layout" path="M -1.66667E-6 -4.81481E-6 L -1.66667E-6 0.03774 " pathEditMode="relative" rAng="0" ptsTypes="AA">
                                      <p:cBhvr>
                                        <p:cTn id="50" dur="750" spd="-100000" fill="hold"/>
                                        <p:tgtEl>
                                          <p:spTgt spid="27"/>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C5438834-17F0-4535-B9C2-98AFCCBF9C7E}"/>
              </a:ext>
            </a:extLst>
          </p:cNvPr>
          <p:cNvPicPr>
            <a:picLocks noChangeAspect="1"/>
          </p:cNvPicPr>
          <p:nvPr/>
        </p:nvPicPr>
        <p:blipFill>
          <a:blip r:embed="rId4"/>
          <a:stretch>
            <a:fillRect/>
          </a:stretch>
        </p:blipFill>
        <p:spPr>
          <a:xfrm>
            <a:off x="599077" y="2873827"/>
            <a:ext cx="4089449" cy="3688031"/>
          </a:xfrm>
          <a:prstGeom prst="rect">
            <a:avLst/>
          </a:prstGeom>
        </p:spPr>
      </p:pic>
      <p:sp>
        <p:nvSpPr>
          <p:cNvPr id="11" name="Bocadillo: rectángulo con esquinas redondeadas 10">
            <a:extLst>
              <a:ext uri="{FF2B5EF4-FFF2-40B4-BE49-F238E27FC236}">
                <a16:creationId xmlns:a16="http://schemas.microsoft.com/office/drawing/2014/main" id="{9CB79F79-D644-4E29-AD63-66A6280422C0}"/>
              </a:ext>
            </a:extLst>
          </p:cNvPr>
          <p:cNvSpPr/>
          <p:nvPr/>
        </p:nvSpPr>
        <p:spPr bwMode="auto">
          <a:xfrm>
            <a:off x="3966358" y="403760"/>
            <a:ext cx="2743200" cy="2268187"/>
          </a:xfrm>
          <a:prstGeom prst="wedgeRoundRectCallou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3600" dirty="0">
                <a:gradFill>
                  <a:gsLst>
                    <a:gs pos="0">
                      <a:srgbClr val="FFFFFF"/>
                    </a:gs>
                    <a:gs pos="100000">
                      <a:srgbClr val="FFFFFF"/>
                    </a:gs>
                  </a:gsLst>
                  <a:lin ang="5400000" scaled="0"/>
                </a:gradFill>
                <a:ea typeface="Segoe UI" pitchFamily="34" charset="0"/>
                <a:cs typeface="Segoe UI" pitchFamily="34" charset="0"/>
              </a:rPr>
              <a:t>DEMO!</a:t>
            </a:r>
            <a:endParaRPr lang="en-US" sz="36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Imagen 11">
            <a:extLst>
              <a:ext uri="{FF2B5EF4-FFF2-40B4-BE49-F238E27FC236}">
                <a16:creationId xmlns:a16="http://schemas.microsoft.com/office/drawing/2014/main" id="{90BB4A8A-6EA5-4CA3-89FA-E820419B258B}"/>
              </a:ext>
            </a:extLst>
          </p:cNvPr>
          <p:cNvPicPr>
            <a:picLocks noChangeAspect="1"/>
          </p:cNvPicPr>
          <p:nvPr/>
        </p:nvPicPr>
        <p:blipFill>
          <a:blip r:embed="rId5"/>
          <a:stretch>
            <a:fillRect/>
          </a:stretch>
        </p:blipFill>
        <p:spPr>
          <a:xfrm>
            <a:off x="8947569" y="3694913"/>
            <a:ext cx="2667000" cy="2667000"/>
          </a:xfrm>
          <a:prstGeom prst="rect">
            <a:avLst/>
          </a:prstGeom>
        </p:spPr>
      </p:pic>
    </p:spTree>
    <p:custDataLst>
      <p:tags r:id="rId1"/>
    </p:custDataLst>
    <p:extLst>
      <p:ext uri="{BB962C8B-B14F-4D97-AF65-F5344CB8AC3E}">
        <p14:creationId xmlns:p14="http://schemas.microsoft.com/office/powerpoint/2010/main" val="427292166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52C2474D-D6AA-4C0D-AFF4-5819065C8AE5}"/>
              </a:ext>
            </a:extLst>
          </p:cNvPr>
          <p:cNvCxnSpPr>
            <a:cxnSpLocks/>
          </p:cNvCxnSpPr>
          <p:nvPr/>
        </p:nvCxnSpPr>
        <p:spPr>
          <a:xfrm>
            <a:off x="2503550" y="1645846"/>
            <a:ext cx="0" cy="3566308"/>
          </a:xfrm>
          <a:prstGeom prst="line">
            <a:avLst/>
          </a:prstGeom>
          <a:ln w="44450">
            <a:gradFill>
              <a:gsLst>
                <a:gs pos="0">
                  <a:schemeClr val="accent4"/>
                </a:gs>
                <a:gs pos="60000">
                  <a:schemeClr val="accent3"/>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Rectángulo 4">
            <a:extLst>
              <a:ext uri="{FF2B5EF4-FFF2-40B4-BE49-F238E27FC236}">
                <a16:creationId xmlns:a16="http://schemas.microsoft.com/office/drawing/2014/main" id="{A8F797CB-7E53-4727-BCB2-1A3B39ED0712}"/>
              </a:ext>
            </a:extLst>
          </p:cNvPr>
          <p:cNvSpPr/>
          <p:nvPr/>
        </p:nvSpPr>
        <p:spPr>
          <a:xfrm>
            <a:off x="2786387" y="5955057"/>
            <a:ext cx="8862542" cy="363946"/>
          </a:xfrm>
          <a:prstGeom prst="rect">
            <a:avLst/>
          </a:prstGeom>
        </p:spPr>
        <p:txBody>
          <a:bodyPr wrap="square">
            <a:spAutoFit/>
          </a:bodyPr>
          <a:lstStyle/>
          <a:p>
            <a:r>
              <a:rPr lang="en-US" dirty="0">
                <a:hlinkClick r:id="rId3"/>
              </a:rPr>
              <a:t>https://help.github.com/en/actions/building-actions</a:t>
            </a:r>
            <a:r>
              <a:rPr lang="en-US" dirty="0"/>
              <a:t> </a:t>
            </a:r>
          </a:p>
        </p:txBody>
      </p:sp>
      <p:sp>
        <p:nvSpPr>
          <p:cNvPr id="8" name="Rectángulo 7">
            <a:extLst>
              <a:ext uri="{FF2B5EF4-FFF2-40B4-BE49-F238E27FC236}">
                <a16:creationId xmlns:a16="http://schemas.microsoft.com/office/drawing/2014/main" id="{863D9A91-5A5F-4C6F-9A3A-D2AB11F50B5A}"/>
              </a:ext>
            </a:extLst>
          </p:cNvPr>
          <p:cNvSpPr/>
          <p:nvPr/>
        </p:nvSpPr>
        <p:spPr>
          <a:xfrm>
            <a:off x="3113506" y="482722"/>
            <a:ext cx="7111149" cy="523220"/>
          </a:xfrm>
          <a:prstGeom prst="rect">
            <a:avLst/>
          </a:prstGeom>
        </p:spPr>
        <p:txBody>
          <a:bodyPr wrap="square">
            <a:spAutoFit/>
          </a:bodyPr>
          <a:lstStyle/>
          <a:p>
            <a:r>
              <a:rPr lang="es-ES" sz="2800" b="1" dirty="0"/>
              <a:t>A</a:t>
            </a:r>
            <a:r>
              <a:rPr lang="en-US" sz="2800" b="1" dirty="0" err="1"/>
              <a:t>uthoring</a:t>
            </a:r>
            <a:r>
              <a:rPr lang="en-US" sz="2800" b="1" dirty="0"/>
              <a:t> our own actions</a:t>
            </a:r>
            <a:endParaRPr lang="en-US" sz="2800" dirty="0"/>
          </a:p>
        </p:txBody>
      </p:sp>
      <p:sp>
        <p:nvSpPr>
          <p:cNvPr id="3" name="Rectángulo 2">
            <a:extLst>
              <a:ext uri="{FF2B5EF4-FFF2-40B4-BE49-F238E27FC236}">
                <a16:creationId xmlns:a16="http://schemas.microsoft.com/office/drawing/2014/main" id="{549159D9-CDDC-4C08-8AAB-710E1DEEBB69}"/>
              </a:ext>
            </a:extLst>
          </p:cNvPr>
          <p:cNvSpPr/>
          <p:nvPr/>
        </p:nvSpPr>
        <p:spPr>
          <a:xfrm>
            <a:off x="3047998" y="1552793"/>
            <a:ext cx="8339319" cy="2536848"/>
          </a:xfrm>
          <a:prstGeom prst="rect">
            <a:avLst/>
          </a:prstGeom>
        </p:spPr>
        <p:txBody>
          <a:bodyPr wrap="square">
            <a:spAutoFit/>
          </a:bodyPr>
          <a:lstStyle/>
          <a:p>
            <a:r>
              <a:rPr lang="en-US" dirty="0"/>
              <a:t>Two </a:t>
            </a:r>
            <a:r>
              <a:rPr lang="en-US" dirty="0" err="1"/>
              <a:t>flavours</a:t>
            </a:r>
            <a:r>
              <a:rPr lang="en-US" dirty="0"/>
              <a:t>:</a:t>
            </a:r>
          </a:p>
          <a:p>
            <a:endParaRPr lang="en-US" dirty="0"/>
          </a:p>
          <a:p>
            <a:pPr marL="285750" indent="-285750">
              <a:buFont typeface="Arial" panose="020B0604020202020204" pitchFamily="34" charset="0"/>
              <a:buChar char="•"/>
            </a:pPr>
            <a:r>
              <a:rPr lang="en-US" dirty="0"/>
              <a:t>Docker container</a:t>
            </a:r>
          </a:p>
          <a:p>
            <a:pPr marL="285750" indent="-285750">
              <a:buFont typeface="Arial" panose="020B0604020202020204" pitchFamily="34" charset="0"/>
              <a:buChar char="•"/>
            </a:pPr>
            <a:r>
              <a:rPr lang="en-US" dirty="0" err="1"/>
              <a:t>Javascript</a:t>
            </a:r>
            <a:endParaRPr lang="en-US" dirty="0"/>
          </a:p>
          <a:p>
            <a:endParaRPr lang="en-US" dirty="0"/>
          </a:p>
          <a:p>
            <a:r>
              <a:rPr lang="en-US" dirty="0"/>
              <a:t>Can be published to the marketplace</a:t>
            </a:r>
          </a:p>
          <a:p>
            <a:endParaRPr lang="en-US" dirty="0"/>
          </a:p>
          <a:p>
            <a:pPr marL="285750" indent="-285750">
              <a:buFont typeface="Arial" panose="020B0604020202020204" pitchFamily="34" charset="0"/>
              <a:buChar char="•"/>
            </a:pPr>
            <a:endParaRPr lang="en-US" dirty="0"/>
          </a:p>
          <a:p>
            <a:endParaRPr lang="en-US" dirty="0"/>
          </a:p>
        </p:txBody>
      </p:sp>
      <p:pic>
        <p:nvPicPr>
          <p:cNvPr id="2" name="Imagen 1">
            <a:extLst>
              <a:ext uri="{FF2B5EF4-FFF2-40B4-BE49-F238E27FC236}">
                <a16:creationId xmlns:a16="http://schemas.microsoft.com/office/drawing/2014/main" id="{CE254E65-C963-40E7-9B1B-CFC36731F3CF}"/>
              </a:ext>
            </a:extLst>
          </p:cNvPr>
          <p:cNvPicPr>
            <a:picLocks noChangeAspect="1"/>
          </p:cNvPicPr>
          <p:nvPr/>
        </p:nvPicPr>
        <p:blipFill>
          <a:blip r:embed="rId4"/>
          <a:stretch>
            <a:fillRect/>
          </a:stretch>
        </p:blipFill>
        <p:spPr>
          <a:xfrm>
            <a:off x="2847048" y="3479793"/>
            <a:ext cx="9018411" cy="1921766"/>
          </a:xfrm>
          <a:prstGeom prst="rect">
            <a:avLst/>
          </a:prstGeom>
        </p:spPr>
      </p:pic>
      <p:pic>
        <p:nvPicPr>
          <p:cNvPr id="9" name="Imagen 8">
            <a:extLst>
              <a:ext uri="{FF2B5EF4-FFF2-40B4-BE49-F238E27FC236}">
                <a16:creationId xmlns:a16="http://schemas.microsoft.com/office/drawing/2014/main" id="{A8F39A9B-8B64-44AC-BF01-0CA6A47D4431}"/>
              </a:ext>
            </a:extLst>
          </p:cNvPr>
          <p:cNvPicPr>
            <a:picLocks noChangeAspect="1"/>
          </p:cNvPicPr>
          <p:nvPr/>
        </p:nvPicPr>
        <p:blipFill>
          <a:blip r:embed="rId5"/>
          <a:stretch>
            <a:fillRect/>
          </a:stretch>
        </p:blipFill>
        <p:spPr>
          <a:xfrm>
            <a:off x="521527" y="2821217"/>
            <a:ext cx="1437576" cy="1437576"/>
          </a:xfrm>
          <a:prstGeom prst="rect">
            <a:avLst/>
          </a:prstGeom>
        </p:spPr>
      </p:pic>
    </p:spTree>
    <p:extLst>
      <p:ext uri="{BB962C8B-B14F-4D97-AF65-F5344CB8AC3E}">
        <p14:creationId xmlns:p14="http://schemas.microsoft.com/office/powerpoint/2010/main" val="23682605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C5438834-17F0-4535-B9C2-98AFCCBF9C7E}"/>
              </a:ext>
            </a:extLst>
          </p:cNvPr>
          <p:cNvPicPr>
            <a:picLocks noChangeAspect="1"/>
          </p:cNvPicPr>
          <p:nvPr/>
        </p:nvPicPr>
        <p:blipFill>
          <a:blip r:embed="rId4"/>
          <a:stretch>
            <a:fillRect/>
          </a:stretch>
        </p:blipFill>
        <p:spPr>
          <a:xfrm>
            <a:off x="599077" y="2873827"/>
            <a:ext cx="4089449" cy="3688031"/>
          </a:xfrm>
          <a:prstGeom prst="rect">
            <a:avLst/>
          </a:prstGeom>
        </p:spPr>
      </p:pic>
      <p:sp>
        <p:nvSpPr>
          <p:cNvPr id="11" name="Bocadillo: rectángulo con esquinas redondeadas 10">
            <a:extLst>
              <a:ext uri="{FF2B5EF4-FFF2-40B4-BE49-F238E27FC236}">
                <a16:creationId xmlns:a16="http://schemas.microsoft.com/office/drawing/2014/main" id="{9CB79F79-D644-4E29-AD63-66A6280422C0}"/>
              </a:ext>
            </a:extLst>
          </p:cNvPr>
          <p:cNvSpPr/>
          <p:nvPr/>
        </p:nvSpPr>
        <p:spPr bwMode="auto">
          <a:xfrm>
            <a:off x="3966358" y="403760"/>
            <a:ext cx="2743200" cy="2268187"/>
          </a:xfrm>
          <a:prstGeom prst="wedgeRoundRectCallou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3600" dirty="0">
                <a:gradFill>
                  <a:gsLst>
                    <a:gs pos="0">
                      <a:srgbClr val="FFFFFF"/>
                    </a:gs>
                    <a:gs pos="100000">
                      <a:srgbClr val="FFFFFF"/>
                    </a:gs>
                  </a:gsLst>
                  <a:lin ang="5400000" scaled="0"/>
                </a:gradFill>
                <a:ea typeface="Segoe UI" pitchFamily="34" charset="0"/>
                <a:cs typeface="Segoe UI" pitchFamily="34" charset="0"/>
              </a:rPr>
              <a:t>DEMO!</a:t>
            </a:r>
            <a:endParaRPr lang="en-US" sz="36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Imagen 11">
            <a:extLst>
              <a:ext uri="{FF2B5EF4-FFF2-40B4-BE49-F238E27FC236}">
                <a16:creationId xmlns:a16="http://schemas.microsoft.com/office/drawing/2014/main" id="{90BB4A8A-6EA5-4CA3-89FA-E820419B258B}"/>
              </a:ext>
            </a:extLst>
          </p:cNvPr>
          <p:cNvPicPr>
            <a:picLocks noChangeAspect="1"/>
          </p:cNvPicPr>
          <p:nvPr/>
        </p:nvPicPr>
        <p:blipFill>
          <a:blip r:embed="rId5"/>
          <a:stretch>
            <a:fillRect/>
          </a:stretch>
        </p:blipFill>
        <p:spPr>
          <a:xfrm>
            <a:off x="8947569" y="3694913"/>
            <a:ext cx="2667000" cy="2667000"/>
          </a:xfrm>
          <a:prstGeom prst="rect">
            <a:avLst/>
          </a:prstGeom>
        </p:spPr>
      </p:pic>
    </p:spTree>
    <p:custDataLst>
      <p:tags r:id="rId1"/>
    </p:custDataLst>
    <p:extLst>
      <p:ext uri="{BB962C8B-B14F-4D97-AF65-F5344CB8AC3E}">
        <p14:creationId xmlns:p14="http://schemas.microsoft.com/office/powerpoint/2010/main" val="136097168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52C2474D-D6AA-4C0D-AFF4-5819065C8AE5}"/>
              </a:ext>
            </a:extLst>
          </p:cNvPr>
          <p:cNvCxnSpPr>
            <a:cxnSpLocks/>
          </p:cNvCxnSpPr>
          <p:nvPr/>
        </p:nvCxnSpPr>
        <p:spPr>
          <a:xfrm>
            <a:off x="3422663" y="1645846"/>
            <a:ext cx="0" cy="3566308"/>
          </a:xfrm>
          <a:prstGeom prst="line">
            <a:avLst/>
          </a:prstGeom>
          <a:ln w="44450">
            <a:gradFill>
              <a:gsLst>
                <a:gs pos="0">
                  <a:schemeClr val="accent4"/>
                </a:gs>
                <a:gs pos="60000">
                  <a:schemeClr val="accent3"/>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863D9A91-5A5F-4C6F-9A3A-D2AB11F50B5A}"/>
              </a:ext>
            </a:extLst>
          </p:cNvPr>
          <p:cNvSpPr/>
          <p:nvPr/>
        </p:nvSpPr>
        <p:spPr>
          <a:xfrm>
            <a:off x="1581651" y="348333"/>
            <a:ext cx="7111149" cy="523220"/>
          </a:xfrm>
          <a:prstGeom prst="rect">
            <a:avLst/>
          </a:prstGeom>
        </p:spPr>
        <p:txBody>
          <a:bodyPr wrap="square">
            <a:spAutoFit/>
          </a:bodyPr>
          <a:lstStyle/>
          <a:p>
            <a:r>
              <a:rPr lang="en-GB" sz="2800" b="1" dirty="0"/>
              <a:t>Services</a:t>
            </a:r>
            <a:endParaRPr lang="en-US" sz="2800" dirty="0"/>
          </a:p>
        </p:txBody>
      </p:sp>
      <p:pic>
        <p:nvPicPr>
          <p:cNvPr id="9" name="Imagen 8">
            <a:extLst>
              <a:ext uri="{FF2B5EF4-FFF2-40B4-BE49-F238E27FC236}">
                <a16:creationId xmlns:a16="http://schemas.microsoft.com/office/drawing/2014/main" id="{A8F39A9B-8B64-44AC-BF01-0CA6A47D4431}"/>
              </a:ext>
            </a:extLst>
          </p:cNvPr>
          <p:cNvPicPr>
            <a:picLocks noChangeAspect="1"/>
          </p:cNvPicPr>
          <p:nvPr/>
        </p:nvPicPr>
        <p:blipFill>
          <a:blip r:embed="rId3"/>
          <a:stretch>
            <a:fillRect/>
          </a:stretch>
        </p:blipFill>
        <p:spPr>
          <a:xfrm>
            <a:off x="521527" y="2821217"/>
            <a:ext cx="1437576" cy="1437576"/>
          </a:xfrm>
          <a:prstGeom prst="rect">
            <a:avLst/>
          </a:prstGeom>
        </p:spPr>
      </p:pic>
      <p:pic>
        <p:nvPicPr>
          <p:cNvPr id="7" name="Picture 6">
            <a:extLst>
              <a:ext uri="{FF2B5EF4-FFF2-40B4-BE49-F238E27FC236}">
                <a16:creationId xmlns:a16="http://schemas.microsoft.com/office/drawing/2014/main" id="{F5C6095D-7262-4DD3-B2FD-0D968BC029D8}"/>
              </a:ext>
            </a:extLst>
          </p:cNvPr>
          <p:cNvPicPr>
            <a:picLocks noChangeAspect="1"/>
          </p:cNvPicPr>
          <p:nvPr/>
        </p:nvPicPr>
        <p:blipFill>
          <a:blip r:embed="rId4"/>
          <a:stretch>
            <a:fillRect/>
          </a:stretch>
        </p:blipFill>
        <p:spPr>
          <a:xfrm>
            <a:off x="5076086" y="482722"/>
            <a:ext cx="5161421" cy="6026945"/>
          </a:xfrm>
          <a:prstGeom prst="rect">
            <a:avLst/>
          </a:prstGeom>
        </p:spPr>
      </p:pic>
    </p:spTree>
    <p:extLst>
      <p:ext uri="{BB962C8B-B14F-4D97-AF65-F5344CB8AC3E}">
        <p14:creationId xmlns:p14="http://schemas.microsoft.com/office/powerpoint/2010/main" val="27400365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52C2474D-D6AA-4C0D-AFF4-5819065C8AE5}"/>
              </a:ext>
            </a:extLst>
          </p:cNvPr>
          <p:cNvCxnSpPr>
            <a:cxnSpLocks/>
          </p:cNvCxnSpPr>
          <p:nvPr/>
        </p:nvCxnSpPr>
        <p:spPr>
          <a:xfrm>
            <a:off x="2503550" y="1645846"/>
            <a:ext cx="0" cy="3566308"/>
          </a:xfrm>
          <a:prstGeom prst="line">
            <a:avLst/>
          </a:prstGeom>
          <a:ln w="44450">
            <a:gradFill>
              <a:gsLst>
                <a:gs pos="0">
                  <a:schemeClr val="accent4"/>
                </a:gs>
                <a:gs pos="60000">
                  <a:schemeClr val="accent3"/>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Rectángulo 2">
            <a:extLst>
              <a:ext uri="{FF2B5EF4-FFF2-40B4-BE49-F238E27FC236}">
                <a16:creationId xmlns:a16="http://schemas.microsoft.com/office/drawing/2014/main" id="{549159D9-CDDC-4C08-8AAB-710E1DEEBB69}"/>
              </a:ext>
            </a:extLst>
          </p:cNvPr>
          <p:cNvSpPr/>
          <p:nvPr/>
        </p:nvSpPr>
        <p:spPr>
          <a:xfrm>
            <a:off x="3047998" y="2126286"/>
            <a:ext cx="8339319" cy="3351687"/>
          </a:xfrm>
          <a:prstGeom prst="rect">
            <a:avLst/>
          </a:prstGeom>
        </p:spPr>
        <p:txBody>
          <a:bodyPr wrap="square">
            <a:spAutoFit/>
          </a:bodyPr>
          <a:lstStyle/>
          <a:p>
            <a:pPr marL="285750" indent="-285750">
              <a:buFont typeface="Arial" panose="020B0604020202020204" pitchFamily="34" charset="0"/>
              <a:buChar char="•"/>
            </a:pPr>
            <a:r>
              <a:rPr lang="en-US" dirty="0"/>
              <a:t>Workflows don’t have to be created by the UI</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Clear paths to create actions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Services allow us to easily use dependencies in our workflows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Free for public repositories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Much more than CI/CD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pic>
        <p:nvPicPr>
          <p:cNvPr id="14" name="Picture 13">
            <a:extLst>
              <a:ext uri="{FF2B5EF4-FFF2-40B4-BE49-F238E27FC236}">
                <a16:creationId xmlns:a16="http://schemas.microsoft.com/office/drawing/2014/main" id="{764F2AC7-D900-4EE9-BFA6-452816EC86A4}"/>
              </a:ext>
            </a:extLst>
          </p:cNvPr>
          <p:cNvPicPr>
            <a:picLocks noChangeAspect="1"/>
          </p:cNvPicPr>
          <p:nvPr/>
        </p:nvPicPr>
        <p:blipFill>
          <a:blip r:embed="rId3"/>
          <a:stretch>
            <a:fillRect/>
          </a:stretch>
        </p:blipFill>
        <p:spPr>
          <a:xfrm>
            <a:off x="927598" y="2993009"/>
            <a:ext cx="836151" cy="758898"/>
          </a:xfrm>
          <a:prstGeom prst="rect">
            <a:avLst/>
          </a:prstGeom>
        </p:spPr>
      </p:pic>
    </p:spTree>
    <p:extLst>
      <p:ext uri="{BB962C8B-B14F-4D97-AF65-F5344CB8AC3E}">
        <p14:creationId xmlns:p14="http://schemas.microsoft.com/office/powerpoint/2010/main" val="2196452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52C2474D-D6AA-4C0D-AFF4-5819065C8AE5}"/>
              </a:ext>
            </a:extLst>
          </p:cNvPr>
          <p:cNvCxnSpPr>
            <a:cxnSpLocks/>
          </p:cNvCxnSpPr>
          <p:nvPr/>
        </p:nvCxnSpPr>
        <p:spPr>
          <a:xfrm>
            <a:off x="2503550" y="1645846"/>
            <a:ext cx="0" cy="3566308"/>
          </a:xfrm>
          <a:prstGeom prst="line">
            <a:avLst/>
          </a:prstGeom>
          <a:ln w="44450">
            <a:gradFill>
              <a:gsLst>
                <a:gs pos="0">
                  <a:schemeClr val="accent4"/>
                </a:gs>
                <a:gs pos="60000">
                  <a:schemeClr val="accent3"/>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Rectángulo 2">
            <a:extLst>
              <a:ext uri="{FF2B5EF4-FFF2-40B4-BE49-F238E27FC236}">
                <a16:creationId xmlns:a16="http://schemas.microsoft.com/office/drawing/2014/main" id="{549159D9-CDDC-4C08-8AAB-710E1DEEBB69}"/>
              </a:ext>
            </a:extLst>
          </p:cNvPr>
          <p:cNvSpPr/>
          <p:nvPr/>
        </p:nvSpPr>
        <p:spPr>
          <a:xfrm>
            <a:off x="3047998" y="2126286"/>
            <a:ext cx="8339319" cy="2265236"/>
          </a:xfrm>
          <a:prstGeom prst="rect">
            <a:avLst/>
          </a:prstGeom>
        </p:spPr>
        <p:txBody>
          <a:bodyPr wrap="square">
            <a:spAutoFit/>
          </a:bodyPr>
          <a:lstStyle/>
          <a:p>
            <a:pPr marL="285750" indent="-285750">
              <a:buFont typeface="Arial" panose="020B0604020202020204" pitchFamily="34" charset="0"/>
              <a:buChar char="•"/>
            </a:pPr>
            <a:r>
              <a:rPr lang="en-US" dirty="0"/>
              <a:t>There are no stages, environments or similar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cannot delete workflows already run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have no templates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pic>
        <p:nvPicPr>
          <p:cNvPr id="4" name="Picture 3">
            <a:extLst>
              <a:ext uri="{FF2B5EF4-FFF2-40B4-BE49-F238E27FC236}">
                <a16:creationId xmlns:a16="http://schemas.microsoft.com/office/drawing/2014/main" id="{E4FB0DE2-1AF4-44F6-90B2-6207E50704AD}"/>
              </a:ext>
            </a:extLst>
          </p:cNvPr>
          <p:cNvPicPr>
            <a:picLocks noChangeAspect="1"/>
          </p:cNvPicPr>
          <p:nvPr/>
        </p:nvPicPr>
        <p:blipFill>
          <a:blip r:embed="rId3"/>
          <a:stretch>
            <a:fillRect/>
          </a:stretch>
        </p:blipFill>
        <p:spPr>
          <a:xfrm>
            <a:off x="444079" y="2745676"/>
            <a:ext cx="1645846" cy="1645846"/>
          </a:xfrm>
          <a:prstGeom prst="rect">
            <a:avLst/>
          </a:prstGeom>
        </p:spPr>
      </p:pic>
    </p:spTree>
    <p:extLst>
      <p:ext uri="{BB962C8B-B14F-4D97-AF65-F5344CB8AC3E}">
        <p14:creationId xmlns:p14="http://schemas.microsoft.com/office/powerpoint/2010/main" val="7900920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250E0892-7E90-4C2B-BE3B-9CCADFA1148F}"/>
              </a:ext>
            </a:extLst>
          </p:cNvPr>
          <p:cNvSpPr/>
          <p:nvPr/>
        </p:nvSpPr>
        <p:spPr>
          <a:xfrm>
            <a:off x="1019175" y="1351001"/>
            <a:ext cx="10153650" cy="5252976"/>
          </a:xfrm>
          <a:prstGeom prst="rect">
            <a:avLst/>
          </a:prstGeom>
        </p:spPr>
        <p:txBody>
          <a:bodyPr wrap="square">
            <a:spAutoFit/>
          </a:bodyPr>
          <a:lstStyle/>
          <a:p>
            <a:endParaRPr lang="en-US" dirty="0">
              <a:hlinkClick r:id="rId4"/>
            </a:endParaRPr>
          </a:p>
          <a:p>
            <a:r>
              <a:rPr lang="en-US" dirty="0"/>
              <a:t>Repositories with the demos:</a:t>
            </a:r>
          </a:p>
          <a:p>
            <a:endParaRPr lang="en-US" dirty="0"/>
          </a:p>
          <a:p>
            <a:r>
              <a:rPr lang="en-US" dirty="0"/>
              <a:t>	</a:t>
            </a:r>
            <a:r>
              <a:rPr lang="en-US" dirty="0">
                <a:hlinkClick r:id="rId5"/>
              </a:rPr>
              <a:t>https://github.com/snavarropino/the-github-actions-team</a:t>
            </a:r>
            <a:r>
              <a:rPr lang="en-US" dirty="0"/>
              <a:t> </a:t>
            </a:r>
          </a:p>
          <a:p>
            <a:endParaRPr lang="en-US" dirty="0"/>
          </a:p>
          <a:p>
            <a:r>
              <a:rPr lang="en-US" dirty="0"/>
              <a:t>	</a:t>
            </a:r>
            <a:r>
              <a:rPr lang="en-US" dirty="0">
                <a:hlinkClick r:id="rId6"/>
              </a:rPr>
              <a:t>https://github.com/snavarropino/hello-github-actions</a:t>
            </a:r>
            <a:r>
              <a:rPr lang="en-US" dirty="0"/>
              <a:t> </a:t>
            </a:r>
          </a:p>
          <a:p>
            <a:endParaRPr lang="en-US" dirty="0"/>
          </a:p>
          <a:p>
            <a:r>
              <a:rPr lang="en-US" dirty="0"/>
              <a:t>Other resources:</a:t>
            </a:r>
          </a:p>
          <a:p>
            <a:endParaRPr lang="en-US" dirty="0"/>
          </a:p>
          <a:p>
            <a:pPr marL="285750" indent="-285750">
              <a:buFont typeface="Arial" panose="020B0604020202020204" pitchFamily="34" charset="0"/>
              <a:buChar char="•"/>
            </a:pPr>
            <a:r>
              <a:rPr lang="en-US" dirty="0" err="1"/>
              <a:t>Dapr</a:t>
            </a:r>
            <a:r>
              <a:rPr lang="en-US" dirty="0"/>
              <a:t>: </a:t>
            </a:r>
            <a:r>
              <a:rPr lang="en-US" dirty="0">
                <a:hlinkClick r:id="rId7"/>
              </a:rPr>
              <a:t>https://dapr.io/</a:t>
            </a:r>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GitHub DevOps learning Path:</a:t>
            </a:r>
          </a:p>
          <a:p>
            <a:endParaRPr lang="en-US" dirty="0">
              <a:hlinkClick r:id="rId4"/>
            </a:endParaRPr>
          </a:p>
          <a:p>
            <a:pPr lvl="1"/>
            <a:r>
              <a:rPr lang="en-US" dirty="0">
                <a:hlinkClick r:id="rId4"/>
              </a:rPr>
              <a:t>https://lab.github.com/githubtraining/paths/devops-with-github-actions</a:t>
            </a:r>
            <a:endParaRPr lang="en-US" dirty="0"/>
          </a:p>
          <a:p>
            <a:endParaRPr lang="en-US" dirty="0"/>
          </a:p>
          <a:p>
            <a:pPr marL="285750" indent="-285750">
              <a:buFont typeface="Arial" panose="020B0604020202020204" pitchFamily="34" charset="0"/>
              <a:buChar char="•"/>
            </a:pPr>
            <a:r>
              <a:rPr lang="en-US" dirty="0"/>
              <a:t>Fernando Escolar’s video comparing to Azure Pipelines: </a:t>
            </a:r>
            <a:r>
              <a:rPr lang="en-US" dirty="0">
                <a:hlinkClick r:id="rId8"/>
              </a:rPr>
              <a:t>https://youtu.be/H14PuQI1SyE</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Gisela Torres blog posts (in Spanish): </a:t>
            </a:r>
            <a:r>
              <a:rPr lang="en-US" dirty="0">
                <a:hlinkClick r:id="rId9"/>
              </a:rPr>
              <a:t>https://www.returngis.net/</a:t>
            </a:r>
            <a:endParaRPr lang="en-US" dirty="0"/>
          </a:p>
          <a:p>
            <a:pPr marL="285750" indent="-285750">
              <a:buFont typeface="Arial" panose="020B0604020202020204" pitchFamily="34" charset="0"/>
              <a:buChar char="•"/>
            </a:pPr>
            <a:endParaRPr lang="en-US" dirty="0"/>
          </a:p>
        </p:txBody>
      </p:sp>
      <p:sp>
        <p:nvSpPr>
          <p:cNvPr id="6" name="Title 1">
            <a:extLst>
              <a:ext uri="{FF2B5EF4-FFF2-40B4-BE49-F238E27FC236}">
                <a16:creationId xmlns:a16="http://schemas.microsoft.com/office/drawing/2014/main" id="{04FD7A0C-FAF8-4245-918A-CBC2B5D4BA65}"/>
              </a:ext>
            </a:extLst>
          </p:cNvPr>
          <p:cNvSpPr>
            <a:spLocks noGrp="1"/>
          </p:cNvSpPr>
          <p:nvPr>
            <p:ph type="title"/>
          </p:nvPr>
        </p:nvSpPr>
        <p:spPr>
          <a:xfrm>
            <a:off x="588263" y="457200"/>
            <a:ext cx="11018520" cy="553998"/>
          </a:xfrm>
        </p:spPr>
        <p:txBody>
          <a:bodyPr/>
          <a:lstStyle/>
          <a:p>
            <a:r>
              <a:rPr lang="en-US" dirty="0"/>
              <a:t>Resources</a:t>
            </a:r>
          </a:p>
        </p:txBody>
      </p:sp>
    </p:spTree>
    <p:custDataLst>
      <p:tags r:id="rId1"/>
    </p:custDataLst>
    <p:extLst>
      <p:ext uri="{BB962C8B-B14F-4D97-AF65-F5344CB8AC3E}">
        <p14:creationId xmlns:p14="http://schemas.microsoft.com/office/powerpoint/2010/main" val="18671104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B7DA950-33FB-4890-8E27-7586935EC1B8}"/>
              </a:ext>
            </a:extLst>
          </p:cNvPr>
          <p:cNvPicPr>
            <a:picLocks noChangeAspect="1"/>
          </p:cNvPicPr>
          <p:nvPr/>
        </p:nvPicPr>
        <p:blipFill>
          <a:blip r:embed="rId4"/>
          <a:stretch>
            <a:fillRect/>
          </a:stretch>
        </p:blipFill>
        <p:spPr>
          <a:xfrm>
            <a:off x="2263140" y="1405426"/>
            <a:ext cx="9105900" cy="4392981"/>
          </a:xfrm>
          <a:prstGeom prst="rect">
            <a:avLst/>
          </a:prstGeom>
        </p:spPr>
      </p:pic>
    </p:spTree>
    <p:custDataLst>
      <p:tags r:id="rId1"/>
    </p:custDataLst>
    <p:extLst>
      <p:ext uri="{BB962C8B-B14F-4D97-AF65-F5344CB8AC3E}">
        <p14:creationId xmlns:p14="http://schemas.microsoft.com/office/powerpoint/2010/main" val="51251475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5B67EB-DEC8-462C-8734-9450A9793B19}"/>
              </a:ext>
            </a:extLst>
          </p:cNvPr>
          <p:cNvSpPr>
            <a:spLocks noGrp="1"/>
          </p:cNvSpPr>
          <p:nvPr>
            <p:ph type="title"/>
          </p:nvPr>
        </p:nvSpPr>
        <p:spPr>
          <a:xfrm>
            <a:off x="588263" y="3152001"/>
            <a:ext cx="3316987" cy="553998"/>
          </a:xfrm>
        </p:spPr>
        <p:txBody>
          <a:bodyPr anchor="ctr" anchorCtr="0">
            <a:normAutofit/>
          </a:bodyPr>
          <a:lstStyle/>
          <a:p>
            <a:pPr lvl="0"/>
            <a:r>
              <a:rPr lang="en-US" dirty="0"/>
              <a:t>What is?</a:t>
            </a:r>
          </a:p>
        </p:txBody>
      </p:sp>
      <p:cxnSp>
        <p:nvCxnSpPr>
          <p:cNvPr id="6" name="Straight Connector 5">
            <a:extLst>
              <a:ext uri="{FF2B5EF4-FFF2-40B4-BE49-F238E27FC236}">
                <a16:creationId xmlns:a16="http://schemas.microsoft.com/office/drawing/2014/main" id="{52C2474D-D6AA-4C0D-AFF4-5819065C8AE5}"/>
              </a:ext>
            </a:extLst>
          </p:cNvPr>
          <p:cNvCxnSpPr>
            <a:cxnSpLocks/>
          </p:cNvCxnSpPr>
          <p:nvPr/>
        </p:nvCxnSpPr>
        <p:spPr>
          <a:xfrm>
            <a:off x="4356101" y="1645846"/>
            <a:ext cx="0" cy="3566308"/>
          </a:xfrm>
          <a:prstGeom prst="line">
            <a:avLst/>
          </a:prstGeom>
          <a:ln w="44450">
            <a:gradFill>
              <a:gsLst>
                <a:gs pos="0">
                  <a:schemeClr val="accent4"/>
                </a:gs>
                <a:gs pos="60000">
                  <a:schemeClr val="accent3"/>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id="{FC96B0D3-B749-4BB0-B55C-1590D0A5D6EA}"/>
              </a:ext>
            </a:extLst>
          </p:cNvPr>
          <p:cNvPicPr>
            <a:picLocks noChangeAspect="1"/>
          </p:cNvPicPr>
          <p:nvPr/>
        </p:nvPicPr>
        <p:blipFill>
          <a:blip r:embed="rId3"/>
          <a:stretch>
            <a:fillRect/>
          </a:stretch>
        </p:blipFill>
        <p:spPr>
          <a:xfrm>
            <a:off x="4973526" y="1610381"/>
            <a:ext cx="6555689" cy="1818619"/>
          </a:xfrm>
          <a:prstGeom prst="rect">
            <a:avLst/>
          </a:prstGeom>
        </p:spPr>
      </p:pic>
      <p:sp>
        <p:nvSpPr>
          <p:cNvPr id="9" name="Rectángulo 8">
            <a:extLst>
              <a:ext uri="{FF2B5EF4-FFF2-40B4-BE49-F238E27FC236}">
                <a16:creationId xmlns:a16="http://schemas.microsoft.com/office/drawing/2014/main" id="{AB9D7485-0761-4144-8112-07BFA3F401C6}"/>
              </a:ext>
            </a:extLst>
          </p:cNvPr>
          <p:cNvSpPr/>
          <p:nvPr/>
        </p:nvSpPr>
        <p:spPr>
          <a:xfrm>
            <a:off x="5044750" y="3932315"/>
            <a:ext cx="6963739" cy="307777"/>
          </a:xfrm>
          <a:prstGeom prst="rect">
            <a:avLst/>
          </a:prstGeom>
        </p:spPr>
        <p:txBody>
          <a:bodyPr wrap="square">
            <a:spAutoFit/>
          </a:bodyPr>
          <a:lstStyle/>
          <a:p>
            <a:r>
              <a:rPr lang="en-US" sz="1400" dirty="0">
                <a:hlinkClick r:id="rId4"/>
              </a:rPr>
              <a:t>https://github.blog/2019-08-08-github-actions-now-supports-ci-cd/</a:t>
            </a:r>
            <a:r>
              <a:rPr lang="en-US" sz="1400" dirty="0"/>
              <a:t> </a:t>
            </a:r>
          </a:p>
        </p:txBody>
      </p:sp>
      <p:sp>
        <p:nvSpPr>
          <p:cNvPr id="10" name="Rectángulo 9">
            <a:extLst>
              <a:ext uri="{FF2B5EF4-FFF2-40B4-BE49-F238E27FC236}">
                <a16:creationId xmlns:a16="http://schemas.microsoft.com/office/drawing/2014/main" id="{386319A0-9BE0-4AA1-9864-5C9DAF71F697}"/>
              </a:ext>
            </a:extLst>
          </p:cNvPr>
          <p:cNvSpPr/>
          <p:nvPr/>
        </p:nvSpPr>
        <p:spPr>
          <a:xfrm>
            <a:off x="473331" y="3932315"/>
            <a:ext cx="3743525" cy="363946"/>
          </a:xfrm>
          <a:prstGeom prst="rect">
            <a:avLst/>
          </a:prstGeom>
        </p:spPr>
        <p:txBody>
          <a:bodyPr wrap="none">
            <a:spAutoFit/>
          </a:bodyPr>
          <a:lstStyle/>
          <a:p>
            <a:r>
              <a:rPr lang="en-US" dirty="0"/>
              <a:t>https://github.com/features/actions</a:t>
            </a:r>
          </a:p>
        </p:txBody>
      </p:sp>
    </p:spTree>
    <p:extLst>
      <p:ext uri="{BB962C8B-B14F-4D97-AF65-F5344CB8AC3E}">
        <p14:creationId xmlns:p14="http://schemas.microsoft.com/office/powerpoint/2010/main" val="38459942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4.79167E-6 0 L -4.79167E-6 0.02569 " pathEditMode="relative" rAng="0" ptsTypes="AA">
                                      <p:cBhvr>
                                        <p:cTn id="9" dur="500" spd="-100000" fill="hold"/>
                                        <p:tgtEl>
                                          <p:spTgt spid="4"/>
                                        </p:tgtEl>
                                        <p:attrNameLst>
                                          <p:attrName>ppt_x</p:attrName>
                                          <p:attrName>ppt_y</p:attrName>
                                        </p:attrNameLst>
                                      </p:cBhvr>
                                      <p:rCtr x="0" y="1273"/>
                                    </p:animMotion>
                                  </p:childTnLst>
                                </p:cTn>
                              </p:par>
                              <p:par>
                                <p:cTn id="10" presetID="16" presetClass="entr" presetSubtype="42"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5B67EB-DEC8-462C-8734-9450A9793B19}"/>
              </a:ext>
            </a:extLst>
          </p:cNvPr>
          <p:cNvSpPr>
            <a:spLocks noGrp="1"/>
          </p:cNvSpPr>
          <p:nvPr>
            <p:ph type="title"/>
          </p:nvPr>
        </p:nvSpPr>
        <p:spPr>
          <a:xfrm>
            <a:off x="588263" y="3152001"/>
            <a:ext cx="3316987" cy="553998"/>
          </a:xfrm>
        </p:spPr>
        <p:txBody>
          <a:bodyPr anchor="ctr" anchorCtr="0">
            <a:normAutofit/>
          </a:bodyPr>
          <a:lstStyle/>
          <a:p>
            <a:pPr lvl="0"/>
            <a:r>
              <a:rPr lang="en-US" dirty="0"/>
              <a:t>What events?</a:t>
            </a:r>
          </a:p>
        </p:txBody>
      </p:sp>
      <p:cxnSp>
        <p:nvCxnSpPr>
          <p:cNvPr id="6" name="Straight Connector 5">
            <a:extLst>
              <a:ext uri="{FF2B5EF4-FFF2-40B4-BE49-F238E27FC236}">
                <a16:creationId xmlns:a16="http://schemas.microsoft.com/office/drawing/2014/main" id="{52C2474D-D6AA-4C0D-AFF4-5819065C8AE5}"/>
              </a:ext>
            </a:extLst>
          </p:cNvPr>
          <p:cNvCxnSpPr>
            <a:cxnSpLocks/>
          </p:cNvCxnSpPr>
          <p:nvPr/>
        </p:nvCxnSpPr>
        <p:spPr>
          <a:xfrm>
            <a:off x="4356101" y="1645846"/>
            <a:ext cx="0" cy="3566308"/>
          </a:xfrm>
          <a:prstGeom prst="line">
            <a:avLst/>
          </a:prstGeom>
          <a:ln w="44450">
            <a:gradFill>
              <a:gsLst>
                <a:gs pos="0">
                  <a:schemeClr val="accent4"/>
                </a:gs>
                <a:gs pos="60000">
                  <a:schemeClr val="accent3"/>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0551CA10-9747-44FC-9B6C-4D1C23DFDA06}"/>
              </a:ext>
            </a:extLst>
          </p:cNvPr>
          <p:cNvPicPr>
            <a:picLocks noChangeAspect="1"/>
          </p:cNvPicPr>
          <p:nvPr/>
        </p:nvPicPr>
        <p:blipFill>
          <a:blip r:embed="rId3"/>
          <a:stretch>
            <a:fillRect/>
          </a:stretch>
        </p:blipFill>
        <p:spPr>
          <a:xfrm>
            <a:off x="4467629" y="585048"/>
            <a:ext cx="4936252" cy="3784460"/>
          </a:xfrm>
          <a:prstGeom prst="rect">
            <a:avLst/>
          </a:prstGeom>
        </p:spPr>
      </p:pic>
      <p:pic>
        <p:nvPicPr>
          <p:cNvPr id="5" name="Imagen 4">
            <a:extLst>
              <a:ext uri="{FF2B5EF4-FFF2-40B4-BE49-F238E27FC236}">
                <a16:creationId xmlns:a16="http://schemas.microsoft.com/office/drawing/2014/main" id="{E69F0CC3-2FBD-416B-B09C-2173875B48F9}"/>
              </a:ext>
            </a:extLst>
          </p:cNvPr>
          <p:cNvPicPr>
            <a:picLocks noChangeAspect="1"/>
          </p:cNvPicPr>
          <p:nvPr/>
        </p:nvPicPr>
        <p:blipFill>
          <a:blip r:embed="rId4"/>
          <a:stretch>
            <a:fillRect/>
          </a:stretch>
        </p:blipFill>
        <p:spPr>
          <a:xfrm>
            <a:off x="6926040" y="3771315"/>
            <a:ext cx="5178735" cy="2667308"/>
          </a:xfrm>
          <a:prstGeom prst="rect">
            <a:avLst/>
          </a:prstGeom>
        </p:spPr>
      </p:pic>
    </p:spTree>
    <p:extLst>
      <p:ext uri="{BB962C8B-B14F-4D97-AF65-F5344CB8AC3E}">
        <p14:creationId xmlns:p14="http://schemas.microsoft.com/office/powerpoint/2010/main" val="2117201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4.79167E-6 0 L -4.79167E-6 0.02569 " pathEditMode="relative" rAng="0" ptsTypes="AA">
                                      <p:cBhvr>
                                        <p:cTn id="9" dur="500" spd="-100000" fill="hold"/>
                                        <p:tgtEl>
                                          <p:spTgt spid="4"/>
                                        </p:tgtEl>
                                        <p:attrNameLst>
                                          <p:attrName>ppt_x</p:attrName>
                                          <p:attrName>ppt_y</p:attrName>
                                        </p:attrNameLst>
                                      </p:cBhvr>
                                      <p:rCtr x="0" y="1273"/>
                                    </p:animMotion>
                                  </p:childTnLst>
                                </p:cTn>
                              </p:par>
                              <p:par>
                                <p:cTn id="10" presetID="16" presetClass="entr" presetSubtype="42"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5B67EB-DEC8-462C-8734-9450A9793B19}"/>
              </a:ext>
            </a:extLst>
          </p:cNvPr>
          <p:cNvSpPr>
            <a:spLocks noGrp="1"/>
          </p:cNvSpPr>
          <p:nvPr>
            <p:ph type="title"/>
          </p:nvPr>
        </p:nvSpPr>
        <p:spPr>
          <a:xfrm>
            <a:off x="588263" y="3152001"/>
            <a:ext cx="3316987" cy="553998"/>
          </a:xfrm>
        </p:spPr>
        <p:txBody>
          <a:bodyPr anchor="ctr" anchorCtr="0">
            <a:normAutofit fontScale="90000"/>
          </a:bodyPr>
          <a:lstStyle/>
          <a:p>
            <a:pPr lvl="0"/>
            <a:r>
              <a:rPr lang="en-US" dirty="0"/>
              <a:t>Which languages?</a:t>
            </a:r>
            <a:br>
              <a:rPr lang="en-US" dirty="0"/>
            </a:br>
            <a:br>
              <a:rPr lang="en-US" dirty="0"/>
            </a:br>
            <a:r>
              <a:rPr lang="en-US" dirty="0"/>
              <a:t>How many OS’s?</a:t>
            </a:r>
          </a:p>
        </p:txBody>
      </p:sp>
      <p:cxnSp>
        <p:nvCxnSpPr>
          <p:cNvPr id="6" name="Straight Connector 5">
            <a:extLst>
              <a:ext uri="{FF2B5EF4-FFF2-40B4-BE49-F238E27FC236}">
                <a16:creationId xmlns:a16="http://schemas.microsoft.com/office/drawing/2014/main" id="{52C2474D-D6AA-4C0D-AFF4-5819065C8AE5}"/>
              </a:ext>
            </a:extLst>
          </p:cNvPr>
          <p:cNvCxnSpPr>
            <a:cxnSpLocks/>
          </p:cNvCxnSpPr>
          <p:nvPr/>
        </p:nvCxnSpPr>
        <p:spPr>
          <a:xfrm>
            <a:off x="4356101" y="1645846"/>
            <a:ext cx="0" cy="3566308"/>
          </a:xfrm>
          <a:prstGeom prst="line">
            <a:avLst/>
          </a:prstGeom>
          <a:ln w="44450">
            <a:gradFill>
              <a:gsLst>
                <a:gs pos="0">
                  <a:schemeClr val="accent4"/>
                </a:gs>
                <a:gs pos="60000">
                  <a:schemeClr val="accent3"/>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id="{5AC4096E-6CAE-47A6-BE80-44361814178E}"/>
              </a:ext>
            </a:extLst>
          </p:cNvPr>
          <p:cNvPicPr>
            <a:picLocks noChangeAspect="1"/>
          </p:cNvPicPr>
          <p:nvPr/>
        </p:nvPicPr>
        <p:blipFill>
          <a:blip r:embed="rId3"/>
          <a:stretch>
            <a:fillRect/>
          </a:stretch>
        </p:blipFill>
        <p:spPr>
          <a:xfrm>
            <a:off x="5718507" y="369682"/>
            <a:ext cx="4234785" cy="1957181"/>
          </a:xfrm>
          <a:prstGeom prst="rect">
            <a:avLst/>
          </a:prstGeom>
        </p:spPr>
      </p:pic>
      <p:pic>
        <p:nvPicPr>
          <p:cNvPr id="7" name="Imagen 6">
            <a:extLst>
              <a:ext uri="{FF2B5EF4-FFF2-40B4-BE49-F238E27FC236}">
                <a16:creationId xmlns:a16="http://schemas.microsoft.com/office/drawing/2014/main" id="{6DF82DD9-C967-475A-8AF4-81EE3D87D9C8}"/>
              </a:ext>
            </a:extLst>
          </p:cNvPr>
          <p:cNvPicPr>
            <a:picLocks noChangeAspect="1"/>
          </p:cNvPicPr>
          <p:nvPr/>
        </p:nvPicPr>
        <p:blipFill>
          <a:blip r:embed="rId4"/>
          <a:stretch>
            <a:fillRect/>
          </a:stretch>
        </p:blipFill>
        <p:spPr>
          <a:xfrm>
            <a:off x="5930103" y="3152001"/>
            <a:ext cx="4511908" cy="2433486"/>
          </a:xfrm>
          <a:prstGeom prst="rect">
            <a:avLst/>
          </a:prstGeom>
        </p:spPr>
      </p:pic>
    </p:spTree>
    <p:extLst>
      <p:ext uri="{BB962C8B-B14F-4D97-AF65-F5344CB8AC3E}">
        <p14:creationId xmlns:p14="http://schemas.microsoft.com/office/powerpoint/2010/main" val="828646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4.79167E-6 0 L -4.79167E-6 0.02569 " pathEditMode="relative" rAng="0" ptsTypes="AA">
                                      <p:cBhvr>
                                        <p:cTn id="9" dur="500" spd="-100000" fill="hold"/>
                                        <p:tgtEl>
                                          <p:spTgt spid="4"/>
                                        </p:tgtEl>
                                        <p:attrNameLst>
                                          <p:attrName>ppt_x</p:attrName>
                                          <p:attrName>ppt_y</p:attrName>
                                        </p:attrNameLst>
                                      </p:cBhvr>
                                      <p:rCtr x="0" y="1273"/>
                                    </p:animMotion>
                                  </p:childTnLst>
                                </p:cTn>
                              </p:par>
                              <p:par>
                                <p:cTn id="10" presetID="16" presetClass="entr" presetSubtype="42"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D32926-41B8-4B79-A0BC-570A8ECE8305}"/>
              </a:ext>
            </a:extLst>
          </p:cNvPr>
          <p:cNvSpPr>
            <a:spLocks noGrp="1"/>
          </p:cNvSpPr>
          <p:nvPr>
            <p:ph type="title"/>
          </p:nvPr>
        </p:nvSpPr>
        <p:spPr>
          <a:xfrm>
            <a:off x="2829058" y="1054100"/>
            <a:ext cx="6814671" cy="1107996"/>
          </a:xfrm>
        </p:spPr>
        <p:txBody>
          <a:bodyPr/>
          <a:lstStyle/>
          <a:p>
            <a:pPr algn="ctr"/>
            <a:r>
              <a:rPr lang="en-US" dirty="0"/>
              <a:t>Main components:</a:t>
            </a:r>
            <a:br>
              <a:rPr lang="en-US" dirty="0"/>
            </a:br>
            <a:endParaRPr lang="en-US" dirty="0"/>
          </a:p>
        </p:txBody>
      </p:sp>
      <p:sp>
        <p:nvSpPr>
          <p:cNvPr id="11" name="Freeform: Shape 10">
            <a:extLst>
              <a:ext uri="{FF2B5EF4-FFF2-40B4-BE49-F238E27FC236}">
                <a16:creationId xmlns:a16="http://schemas.microsoft.com/office/drawing/2014/main" id="{587306C1-6AAD-4C44-85C2-F5063B8D277E}"/>
              </a:ext>
            </a:extLst>
          </p:cNvPr>
          <p:cNvSpPr/>
          <p:nvPr/>
        </p:nvSpPr>
        <p:spPr>
          <a:xfrm>
            <a:off x="443953" y="3793350"/>
            <a:ext cx="5423106" cy="2797689"/>
          </a:xfrm>
          <a:custGeom>
            <a:avLst/>
            <a:gdLst>
              <a:gd name="connsiteX0" fmla="*/ 0 w 2942995"/>
              <a:gd name="connsiteY0" fmla="*/ 0 h 1331069"/>
              <a:gd name="connsiteX1" fmla="*/ 2942995 w 2942995"/>
              <a:gd name="connsiteY1" fmla="*/ 0 h 1331069"/>
              <a:gd name="connsiteX2" fmla="*/ 2942995 w 2942995"/>
              <a:gd name="connsiteY2" fmla="*/ 1331069 h 1331069"/>
              <a:gd name="connsiteX3" fmla="*/ 0 w 2942995"/>
              <a:gd name="connsiteY3" fmla="*/ 1331069 h 1331069"/>
              <a:gd name="connsiteX4" fmla="*/ 0 w 2942995"/>
              <a:gd name="connsiteY4" fmla="*/ 0 h 1331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995" h="1331069">
                <a:moveTo>
                  <a:pt x="0" y="0"/>
                </a:moveTo>
                <a:lnTo>
                  <a:pt x="2942995" y="0"/>
                </a:lnTo>
                <a:lnTo>
                  <a:pt x="2942995" y="1331069"/>
                </a:lnTo>
                <a:lnTo>
                  <a:pt x="0" y="1331069"/>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Calibri" panose="020F0502020204030204" pitchFamily="34" charset="0"/>
              </a:rPr>
              <a:t>Workflows</a:t>
            </a:r>
          </a:p>
          <a:p>
            <a:pPr marL="0" marR="0" lvl="0" indent="0" algn="ctr" defTabSz="844550" rtl="0" eaLnBrk="1" fontAlgn="auto" latinLnBrk="0" hangingPunct="1">
              <a:lnSpc>
                <a:spcPct val="100000"/>
              </a:lnSpc>
              <a:spcBef>
                <a:spcPct val="0"/>
              </a:spcBef>
              <a:spcAft>
                <a:spcPct val="35000"/>
              </a:spcAft>
              <a:buClrTx/>
              <a:buSzTx/>
              <a:buFontTx/>
              <a:buNone/>
              <a:tabLst/>
              <a:defRPr/>
            </a:pPr>
            <a:endParaRPr lang="en-US" sz="1800" dirty="0">
              <a:solidFill>
                <a:srgbClr val="000000"/>
              </a:solidFill>
              <a:latin typeface="Segoe UI"/>
              <a:cs typeface="Calibri" panose="020F0502020204030204" pitchFamily="34" charset="0"/>
            </a:endParaRPr>
          </a:p>
          <a:p>
            <a:pPr marL="285750" marR="0" lvl="0" indent="-285750" defTabSz="84455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lang="en-US" sz="1800" dirty="0">
                <a:solidFill>
                  <a:srgbClr val="000000"/>
                </a:solidFill>
                <a:latin typeface="Segoe UI"/>
                <a:cs typeface="Calibri" panose="020F0502020204030204" pitchFamily="34" charset="0"/>
              </a:rPr>
              <a:t>Events / triggers</a:t>
            </a:r>
            <a:endParaRPr kumimoji="0" lang="en-US" sz="1800" b="0" i="0" u="none" strike="noStrike" kern="1200" cap="none" spc="0" normalizeH="0" baseline="0" noProof="0" dirty="0">
              <a:ln>
                <a:noFill/>
              </a:ln>
              <a:solidFill>
                <a:srgbClr val="000000"/>
              </a:solidFill>
              <a:effectLst/>
              <a:uLnTx/>
              <a:uFillTx/>
              <a:latin typeface="Segoe UI"/>
              <a:ea typeface="+mn-ea"/>
              <a:cs typeface="Calibri" panose="020F0502020204030204" pitchFamily="34" charset="0"/>
            </a:endParaRPr>
          </a:p>
          <a:p>
            <a:pPr marL="285750" marR="0" lvl="0" indent="-285750" defTabSz="84455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Calibri" panose="020F0502020204030204" pitchFamily="34" charset="0"/>
              </a:rPr>
              <a:t>Jobs</a:t>
            </a:r>
          </a:p>
          <a:p>
            <a:pPr marL="285750" marR="0" lvl="0" indent="-285750" defTabSz="84455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lang="en-US" sz="1800" dirty="0">
                <a:solidFill>
                  <a:srgbClr val="000000"/>
                </a:solidFill>
                <a:latin typeface="Segoe UI"/>
                <a:cs typeface="Calibri" panose="020F0502020204030204" pitchFamily="34" charset="0"/>
              </a:rPr>
              <a:t>Steps</a:t>
            </a:r>
          </a:p>
          <a:p>
            <a:pPr lvl="0" defTabSz="844550">
              <a:spcBef>
                <a:spcPct val="0"/>
              </a:spcBef>
              <a:spcAft>
                <a:spcPct val="35000"/>
              </a:spcAft>
              <a:defRPr/>
            </a:pPr>
            <a:r>
              <a:rPr lang="en-US" sz="1800" dirty="0">
                <a:solidFill>
                  <a:srgbClr val="000000"/>
                </a:solidFill>
                <a:cs typeface="Calibri" panose="020F0502020204030204" pitchFamily="34" charset="0"/>
                <a:hlinkClick r:id="rId3"/>
              </a:rPr>
              <a:t>https://github.com/snavarropino/the-github-actions-team/actions/new</a:t>
            </a:r>
            <a:r>
              <a:rPr lang="en-US" sz="1800" dirty="0">
                <a:solidFill>
                  <a:srgbClr val="000000"/>
                </a:solidFill>
                <a:cs typeface="Calibri" panose="020F0502020204030204" pitchFamily="34" charset="0"/>
              </a:rPr>
              <a:t> </a:t>
            </a:r>
            <a:endParaRPr kumimoji="0" lang="en-US" sz="1800" b="0" i="0" u="none" strike="noStrike" kern="1200" cap="none" spc="0" normalizeH="0" baseline="0" noProof="0" dirty="0">
              <a:ln>
                <a:noFill/>
              </a:ln>
              <a:solidFill>
                <a:srgbClr val="000000"/>
              </a:solidFill>
              <a:effectLst/>
              <a:uLnTx/>
              <a:uFillTx/>
              <a:latin typeface="Segoe UI"/>
              <a:ea typeface="+mn-ea"/>
              <a:cs typeface="Calibri" panose="020F0502020204030204" pitchFamily="34" charset="0"/>
            </a:endParaRPr>
          </a:p>
          <a:p>
            <a:pPr marR="0" lvl="0" algn="ctr" defTabSz="844550" rtl="0" eaLnBrk="1" fontAlgn="auto" latinLnBrk="0" hangingPunct="1">
              <a:lnSpc>
                <a:spcPct val="100000"/>
              </a:lnSpc>
              <a:spcBef>
                <a:spcPct val="0"/>
              </a:spcBef>
              <a:spcAft>
                <a:spcPct val="35000"/>
              </a:spcAft>
              <a:buClrTx/>
              <a:buSzTx/>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Calibri" panose="020F0502020204030204" pitchFamily="34" charset="0"/>
            </a:endParaRPr>
          </a:p>
        </p:txBody>
      </p:sp>
      <p:grpSp>
        <p:nvGrpSpPr>
          <p:cNvPr id="43" name="Group 42">
            <a:extLst>
              <a:ext uri="{FF2B5EF4-FFF2-40B4-BE49-F238E27FC236}">
                <a16:creationId xmlns:a16="http://schemas.microsoft.com/office/drawing/2014/main" id="{2616D6B8-E91C-4A5E-B5A5-910E8789B137}"/>
              </a:ext>
            </a:extLst>
          </p:cNvPr>
          <p:cNvGrpSpPr/>
          <p:nvPr/>
        </p:nvGrpSpPr>
        <p:grpSpPr>
          <a:xfrm>
            <a:off x="2457101" y="2368273"/>
            <a:ext cx="1171426" cy="1171426"/>
            <a:chOff x="5510287" y="2464192"/>
            <a:chExt cx="1171426" cy="1171426"/>
          </a:xfrm>
        </p:grpSpPr>
        <p:sp>
          <p:nvSpPr>
            <p:cNvPr id="38" name="Oval 37">
              <a:extLst>
                <a:ext uri="{FF2B5EF4-FFF2-40B4-BE49-F238E27FC236}">
                  <a16:creationId xmlns:a16="http://schemas.microsoft.com/office/drawing/2014/main" id="{E872C34F-FE7B-4271-A5E8-192456764203}"/>
                </a:ext>
              </a:extLst>
            </p:cNvPr>
            <p:cNvSpPr/>
            <p:nvPr/>
          </p:nvSpPr>
          <p:spPr bwMode="auto">
            <a:xfrm>
              <a:off x="5510287" y="2464192"/>
              <a:ext cx="1171426" cy="1171426"/>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2" name="Picture 11">
              <a:extLst>
                <a:ext uri="{FF2B5EF4-FFF2-40B4-BE49-F238E27FC236}">
                  <a16:creationId xmlns:a16="http://schemas.microsoft.com/office/drawing/2014/main" id="{17A5AC1E-5661-404C-8B39-E770F6BF43EC}"/>
                </a:ext>
              </a:extLst>
            </p:cNvPr>
            <p:cNvPicPr>
              <a:picLocks noChangeAspect="1"/>
            </p:cNvPicPr>
            <p:nvPr/>
          </p:nvPicPr>
          <p:blipFill>
            <a:blip r:embed="rId4"/>
            <a:stretch>
              <a:fillRect/>
            </a:stretch>
          </p:blipFill>
          <p:spPr>
            <a:xfrm>
              <a:off x="5722052" y="2675957"/>
              <a:ext cx="747897" cy="747897"/>
            </a:xfrm>
            <a:prstGeom prst="rect">
              <a:avLst/>
            </a:prstGeom>
          </p:spPr>
        </p:pic>
      </p:grpSp>
      <p:sp>
        <p:nvSpPr>
          <p:cNvPr id="14" name="Freeform: Shape 13">
            <a:extLst>
              <a:ext uri="{FF2B5EF4-FFF2-40B4-BE49-F238E27FC236}">
                <a16:creationId xmlns:a16="http://schemas.microsoft.com/office/drawing/2014/main" id="{C2197AD5-C76E-49D2-8D3E-21B61B318004}"/>
              </a:ext>
            </a:extLst>
          </p:cNvPr>
          <p:cNvSpPr/>
          <p:nvPr/>
        </p:nvSpPr>
        <p:spPr>
          <a:xfrm>
            <a:off x="7215402" y="3796727"/>
            <a:ext cx="4731173" cy="2146742"/>
          </a:xfrm>
          <a:custGeom>
            <a:avLst/>
            <a:gdLst>
              <a:gd name="connsiteX0" fmla="*/ 0 w 2942995"/>
              <a:gd name="connsiteY0" fmla="*/ 0 h 1331069"/>
              <a:gd name="connsiteX1" fmla="*/ 2942995 w 2942995"/>
              <a:gd name="connsiteY1" fmla="*/ 0 h 1331069"/>
              <a:gd name="connsiteX2" fmla="*/ 2942995 w 2942995"/>
              <a:gd name="connsiteY2" fmla="*/ 1331069 h 1331069"/>
              <a:gd name="connsiteX3" fmla="*/ 0 w 2942995"/>
              <a:gd name="connsiteY3" fmla="*/ 1331069 h 1331069"/>
              <a:gd name="connsiteX4" fmla="*/ 0 w 2942995"/>
              <a:gd name="connsiteY4" fmla="*/ 0 h 1331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995" h="1331069">
                <a:moveTo>
                  <a:pt x="0" y="0"/>
                </a:moveTo>
                <a:lnTo>
                  <a:pt x="2942995" y="0"/>
                </a:lnTo>
                <a:lnTo>
                  <a:pt x="2942995" y="1331069"/>
                </a:lnTo>
                <a:lnTo>
                  <a:pt x="0" y="1331069"/>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Calibri" panose="020F0502020204030204" pitchFamily="34" charset="0"/>
              </a:rPr>
              <a:t>Actions</a:t>
            </a:r>
          </a:p>
          <a:p>
            <a:pPr marL="0" marR="0" lvl="0" indent="0" algn="ctr" defTabSz="844550" rtl="0" eaLnBrk="1" fontAlgn="auto" latinLnBrk="0" hangingPunct="1">
              <a:lnSpc>
                <a:spcPct val="100000"/>
              </a:lnSpc>
              <a:spcBef>
                <a:spcPct val="0"/>
              </a:spcBef>
              <a:spcAft>
                <a:spcPct val="35000"/>
              </a:spcAft>
              <a:buClrTx/>
              <a:buSzTx/>
              <a:buFontTx/>
              <a:buNone/>
              <a:tabLst/>
              <a:defRPr/>
            </a:pPr>
            <a:endParaRPr lang="en-US" sz="1800" dirty="0">
              <a:solidFill>
                <a:srgbClr val="000000"/>
              </a:solidFill>
              <a:latin typeface="Segoe UI"/>
              <a:cs typeface="Calibri" panose="020F0502020204030204" pitchFamily="34" charset="0"/>
            </a:endParaRPr>
          </a:p>
          <a:p>
            <a:pPr marL="285750" marR="0" lvl="0" indent="-285750" defTabSz="84455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srgbClr val="000000"/>
                </a:solidFill>
                <a:effectLst/>
                <a:uLnTx/>
                <a:uFillTx/>
                <a:latin typeface="Segoe UI"/>
                <a:ea typeface="+mn-ea"/>
                <a:cs typeface="Calibri" panose="020F0502020204030204" pitchFamily="34" charset="0"/>
              </a:rPr>
              <a:t>Javascript</a:t>
            </a:r>
            <a:endParaRPr kumimoji="0" lang="en-US" sz="1800" b="0" i="0" u="none" strike="noStrike" kern="1200" cap="none" spc="0" normalizeH="0" baseline="0" noProof="0" dirty="0">
              <a:ln>
                <a:noFill/>
              </a:ln>
              <a:solidFill>
                <a:srgbClr val="000000"/>
              </a:solidFill>
              <a:effectLst/>
              <a:uLnTx/>
              <a:uFillTx/>
              <a:latin typeface="Segoe UI"/>
              <a:ea typeface="+mn-ea"/>
              <a:cs typeface="Calibri" panose="020F0502020204030204" pitchFamily="34" charset="0"/>
            </a:endParaRPr>
          </a:p>
          <a:p>
            <a:pPr marL="285750" marR="0" lvl="0" indent="-285750" defTabSz="84455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lang="en-US" sz="1800" noProof="0" dirty="0">
                <a:solidFill>
                  <a:srgbClr val="000000"/>
                </a:solidFill>
                <a:latin typeface="Segoe UI"/>
                <a:cs typeface="Calibri" panose="020F0502020204030204" pitchFamily="34" charset="0"/>
              </a:rPr>
              <a:t>Docker</a:t>
            </a:r>
          </a:p>
          <a:p>
            <a:pPr marR="0" lvl="0" defTabSz="844550" rtl="0" eaLnBrk="1" fontAlgn="auto" latinLnBrk="0" hangingPunct="1">
              <a:lnSpc>
                <a:spcPct val="100000"/>
              </a:lnSpc>
              <a:spcBef>
                <a:spcPct val="0"/>
              </a:spcBef>
              <a:spcAft>
                <a:spcPct val="35000"/>
              </a:spcAft>
              <a:buClrTx/>
              <a:buSzTx/>
              <a:tabLst/>
              <a:defRPr/>
            </a:pPr>
            <a:endParaRPr kumimoji="0" lang="en-US" sz="1800" b="0" i="0" u="none" strike="noStrike" kern="1200" cap="none" spc="0" normalizeH="0" baseline="0" dirty="0">
              <a:ln>
                <a:noFill/>
              </a:ln>
              <a:solidFill>
                <a:srgbClr val="000000"/>
              </a:solidFill>
              <a:effectLst/>
              <a:uLnTx/>
              <a:uFillTx/>
              <a:latin typeface="Segoe UI"/>
              <a:ea typeface="+mn-ea"/>
              <a:cs typeface="Calibri" panose="020F0502020204030204" pitchFamily="34" charset="0"/>
            </a:endParaRPr>
          </a:p>
          <a:p>
            <a:pPr lvl="0" defTabSz="844550">
              <a:spcBef>
                <a:spcPct val="0"/>
              </a:spcBef>
              <a:spcAft>
                <a:spcPct val="35000"/>
              </a:spcAft>
              <a:defRPr/>
            </a:pPr>
            <a:r>
              <a:rPr lang="en-US" sz="1800" dirty="0">
                <a:solidFill>
                  <a:srgbClr val="000000"/>
                </a:solidFill>
                <a:cs typeface="Calibri" panose="020F0502020204030204" pitchFamily="34" charset="0"/>
                <a:hlinkClick r:id="rId5"/>
              </a:rPr>
              <a:t>https://github.com/marketplace?type=actions</a:t>
            </a:r>
            <a:r>
              <a:rPr lang="en-US" sz="1800" dirty="0">
                <a:solidFill>
                  <a:srgbClr val="000000"/>
                </a:solidFill>
                <a:cs typeface="Calibri" panose="020F0502020204030204" pitchFamily="34" charset="0"/>
              </a:rPr>
              <a:t> </a:t>
            </a:r>
            <a:endParaRPr kumimoji="0" lang="en-US" sz="1800" b="0" i="0" u="none" strike="noStrike" kern="1200" cap="none" spc="0" normalizeH="0" baseline="0" noProof="0" dirty="0">
              <a:ln>
                <a:noFill/>
              </a:ln>
              <a:solidFill>
                <a:srgbClr val="000000"/>
              </a:solidFill>
              <a:effectLst/>
              <a:uLnTx/>
              <a:uFillTx/>
              <a:latin typeface="Segoe UI"/>
              <a:ea typeface="+mn-ea"/>
              <a:cs typeface="Calibri" panose="020F0502020204030204" pitchFamily="34" charset="0"/>
            </a:endParaRPr>
          </a:p>
        </p:txBody>
      </p:sp>
      <p:pic>
        <p:nvPicPr>
          <p:cNvPr id="2" name="Imagen 1">
            <a:extLst>
              <a:ext uri="{FF2B5EF4-FFF2-40B4-BE49-F238E27FC236}">
                <a16:creationId xmlns:a16="http://schemas.microsoft.com/office/drawing/2014/main" id="{C8369D86-8E11-499E-B54B-70C3A1D2209A}"/>
              </a:ext>
            </a:extLst>
          </p:cNvPr>
          <p:cNvPicPr>
            <a:picLocks noChangeAspect="1"/>
          </p:cNvPicPr>
          <p:nvPr/>
        </p:nvPicPr>
        <p:blipFill>
          <a:blip r:embed="rId6"/>
          <a:stretch>
            <a:fillRect/>
          </a:stretch>
        </p:blipFill>
        <p:spPr>
          <a:xfrm>
            <a:off x="8780417" y="2253899"/>
            <a:ext cx="1362075" cy="1400175"/>
          </a:xfrm>
          <a:prstGeom prst="rect">
            <a:avLst/>
          </a:prstGeom>
        </p:spPr>
      </p:pic>
    </p:spTree>
    <p:extLst>
      <p:ext uri="{BB962C8B-B14F-4D97-AF65-F5344CB8AC3E}">
        <p14:creationId xmlns:p14="http://schemas.microsoft.com/office/powerpoint/2010/main" val="261169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C5438834-17F0-4535-B9C2-98AFCCBF9C7E}"/>
              </a:ext>
            </a:extLst>
          </p:cNvPr>
          <p:cNvPicPr>
            <a:picLocks noChangeAspect="1"/>
          </p:cNvPicPr>
          <p:nvPr/>
        </p:nvPicPr>
        <p:blipFill>
          <a:blip r:embed="rId4"/>
          <a:stretch>
            <a:fillRect/>
          </a:stretch>
        </p:blipFill>
        <p:spPr>
          <a:xfrm>
            <a:off x="599077" y="2873827"/>
            <a:ext cx="4089449" cy="3688031"/>
          </a:xfrm>
          <a:prstGeom prst="rect">
            <a:avLst/>
          </a:prstGeom>
        </p:spPr>
      </p:pic>
      <p:sp>
        <p:nvSpPr>
          <p:cNvPr id="11" name="Bocadillo: rectángulo con esquinas redondeadas 10">
            <a:extLst>
              <a:ext uri="{FF2B5EF4-FFF2-40B4-BE49-F238E27FC236}">
                <a16:creationId xmlns:a16="http://schemas.microsoft.com/office/drawing/2014/main" id="{9CB79F79-D644-4E29-AD63-66A6280422C0}"/>
              </a:ext>
            </a:extLst>
          </p:cNvPr>
          <p:cNvSpPr/>
          <p:nvPr/>
        </p:nvSpPr>
        <p:spPr bwMode="auto">
          <a:xfrm>
            <a:off x="3966358" y="403760"/>
            <a:ext cx="2743200" cy="2268187"/>
          </a:xfrm>
          <a:prstGeom prst="wedgeRoundRectCallou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3600" dirty="0">
                <a:gradFill>
                  <a:gsLst>
                    <a:gs pos="0">
                      <a:srgbClr val="FFFFFF"/>
                    </a:gs>
                    <a:gs pos="100000">
                      <a:srgbClr val="FFFFFF"/>
                    </a:gs>
                  </a:gsLst>
                  <a:lin ang="5400000" scaled="0"/>
                </a:gradFill>
                <a:ea typeface="Segoe UI" pitchFamily="34" charset="0"/>
                <a:cs typeface="Segoe UI" pitchFamily="34" charset="0"/>
              </a:rPr>
              <a:t>DEMO!</a:t>
            </a:r>
            <a:endParaRPr lang="en-US" sz="36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Imagen 11">
            <a:extLst>
              <a:ext uri="{FF2B5EF4-FFF2-40B4-BE49-F238E27FC236}">
                <a16:creationId xmlns:a16="http://schemas.microsoft.com/office/drawing/2014/main" id="{90BB4A8A-6EA5-4CA3-89FA-E820419B258B}"/>
              </a:ext>
            </a:extLst>
          </p:cNvPr>
          <p:cNvPicPr>
            <a:picLocks noChangeAspect="1"/>
          </p:cNvPicPr>
          <p:nvPr/>
        </p:nvPicPr>
        <p:blipFill>
          <a:blip r:embed="rId5"/>
          <a:stretch>
            <a:fillRect/>
          </a:stretch>
        </p:blipFill>
        <p:spPr>
          <a:xfrm>
            <a:off x="8947569" y="3694913"/>
            <a:ext cx="2667000" cy="2667000"/>
          </a:xfrm>
          <a:prstGeom prst="rect">
            <a:avLst/>
          </a:prstGeom>
        </p:spPr>
      </p:pic>
    </p:spTree>
    <p:custDataLst>
      <p:tags r:id="rId1"/>
    </p:custDataLst>
    <p:extLst>
      <p:ext uri="{BB962C8B-B14F-4D97-AF65-F5344CB8AC3E}">
        <p14:creationId xmlns:p14="http://schemas.microsoft.com/office/powerpoint/2010/main" val="234413049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5B67EB-DEC8-462C-8734-9450A9793B19}"/>
              </a:ext>
            </a:extLst>
          </p:cNvPr>
          <p:cNvSpPr>
            <a:spLocks noGrp="1"/>
          </p:cNvSpPr>
          <p:nvPr>
            <p:ph type="title"/>
          </p:nvPr>
        </p:nvSpPr>
        <p:spPr>
          <a:xfrm>
            <a:off x="588263" y="3152001"/>
            <a:ext cx="3316987" cy="553998"/>
          </a:xfrm>
        </p:spPr>
        <p:txBody>
          <a:bodyPr anchor="ctr" anchorCtr="0">
            <a:normAutofit fontScale="90000"/>
          </a:bodyPr>
          <a:lstStyle/>
          <a:p>
            <a:pPr lvl="0"/>
            <a:r>
              <a:rPr lang="en-US" dirty="0"/>
              <a:t>Runners</a:t>
            </a:r>
            <a:br>
              <a:rPr lang="en-US" dirty="0"/>
            </a:br>
            <a:r>
              <a:rPr lang="en-US" dirty="0"/>
              <a:t>&amp;</a:t>
            </a:r>
            <a:br>
              <a:rPr lang="en-US" dirty="0"/>
            </a:br>
            <a:r>
              <a:rPr lang="en-US" dirty="0"/>
              <a:t>Billing</a:t>
            </a:r>
          </a:p>
        </p:txBody>
      </p:sp>
      <p:cxnSp>
        <p:nvCxnSpPr>
          <p:cNvPr id="6" name="Straight Connector 5">
            <a:extLst>
              <a:ext uri="{FF2B5EF4-FFF2-40B4-BE49-F238E27FC236}">
                <a16:creationId xmlns:a16="http://schemas.microsoft.com/office/drawing/2014/main" id="{52C2474D-D6AA-4C0D-AFF4-5819065C8AE5}"/>
              </a:ext>
            </a:extLst>
          </p:cNvPr>
          <p:cNvCxnSpPr>
            <a:cxnSpLocks/>
          </p:cNvCxnSpPr>
          <p:nvPr/>
        </p:nvCxnSpPr>
        <p:spPr>
          <a:xfrm>
            <a:off x="2503550" y="1645846"/>
            <a:ext cx="0" cy="3566308"/>
          </a:xfrm>
          <a:prstGeom prst="line">
            <a:avLst/>
          </a:prstGeom>
          <a:ln w="44450">
            <a:gradFill>
              <a:gsLst>
                <a:gs pos="0">
                  <a:schemeClr val="accent4"/>
                </a:gs>
                <a:gs pos="60000">
                  <a:schemeClr val="accent3"/>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245BE540-AA15-496F-9793-4AA4DF797717}"/>
              </a:ext>
            </a:extLst>
          </p:cNvPr>
          <p:cNvPicPr>
            <a:picLocks noChangeAspect="1"/>
          </p:cNvPicPr>
          <p:nvPr/>
        </p:nvPicPr>
        <p:blipFill>
          <a:blip r:embed="rId3"/>
          <a:stretch>
            <a:fillRect/>
          </a:stretch>
        </p:blipFill>
        <p:spPr>
          <a:xfrm>
            <a:off x="2977157" y="1645846"/>
            <a:ext cx="8626580" cy="3933866"/>
          </a:xfrm>
          <a:prstGeom prst="rect">
            <a:avLst/>
          </a:prstGeom>
        </p:spPr>
      </p:pic>
      <p:sp>
        <p:nvSpPr>
          <p:cNvPr id="5" name="Rectángulo 4">
            <a:extLst>
              <a:ext uri="{FF2B5EF4-FFF2-40B4-BE49-F238E27FC236}">
                <a16:creationId xmlns:a16="http://schemas.microsoft.com/office/drawing/2014/main" id="{A8F797CB-7E53-4727-BCB2-1A3B39ED0712}"/>
              </a:ext>
            </a:extLst>
          </p:cNvPr>
          <p:cNvSpPr/>
          <p:nvPr/>
        </p:nvSpPr>
        <p:spPr>
          <a:xfrm>
            <a:off x="2503550" y="5739718"/>
            <a:ext cx="8862542" cy="635559"/>
          </a:xfrm>
          <a:prstGeom prst="rect">
            <a:avLst/>
          </a:prstGeom>
        </p:spPr>
        <p:txBody>
          <a:bodyPr wrap="square">
            <a:spAutoFit/>
          </a:bodyPr>
          <a:lstStyle/>
          <a:p>
            <a:r>
              <a:rPr lang="en-US" dirty="0">
                <a:hlinkClick r:id="rId4"/>
              </a:rPr>
              <a:t>https://help.github.com/en/github/setting-up-and-managing-billing-and-payments-on-github/about-billing-for-github-actions</a:t>
            </a:r>
            <a:r>
              <a:rPr lang="en-US" dirty="0"/>
              <a:t> </a:t>
            </a:r>
          </a:p>
        </p:txBody>
      </p:sp>
      <p:sp>
        <p:nvSpPr>
          <p:cNvPr id="8" name="Rectángulo 7">
            <a:extLst>
              <a:ext uri="{FF2B5EF4-FFF2-40B4-BE49-F238E27FC236}">
                <a16:creationId xmlns:a16="http://schemas.microsoft.com/office/drawing/2014/main" id="{863D9A91-5A5F-4C6F-9A3A-D2AB11F50B5A}"/>
              </a:ext>
            </a:extLst>
          </p:cNvPr>
          <p:cNvSpPr/>
          <p:nvPr/>
        </p:nvSpPr>
        <p:spPr>
          <a:xfrm>
            <a:off x="3113506" y="482722"/>
            <a:ext cx="7111149" cy="523220"/>
          </a:xfrm>
          <a:prstGeom prst="rect">
            <a:avLst/>
          </a:prstGeom>
        </p:spPr>
        <p:txBody>
          <a:bodyPr wrap="square">
            <a:spAutoFit/>
          </a:bodyPr>
          <a:lstStyle/>
          <a:p>
            <a:r>
              <a:rPr lang="en-US" sz="2800" b="1" dirty="0"/>
              <a:t>GitHub-hosted</a:t>
            </a:r>
            <a:endParaRPr lang="en-US" sz="2800" dirty="0"/>
          </a:p>
        </p:txBody>
      </p:sp>
    </p:spTree>
    <p:extLst>
      <p:ext uri="{BB962C8B-B14F-4D97-AF65-F5344CB8AC3E}">
        <p14:creationId xmlns:p14="http://schemas.microsoft.com/office/powerpoint/2010/main" val="29126196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4.79167E-6 0 L -4.79167E-6 0.02569 " pathEditMode="relative" rAng="0" ptsTypes="AA">
                                      <p:cBhvr>
                                        <p:cTn id="9" dur="500" spd="-100000" fill="hold"/>
                                        <p:tgtEl>
                                          <p:spTgt spid="4"/>
                                        </p:tgtEl>
                                        <p:attrNameLst>
                                          <p:attrName>ppt_x</p:attrName>
                                          <p:attrName>ppt_y</p:attrName>
                                        </p:attrNameLst>
                                      </p:cBhvr>
                                      <p:rCtr x="0" y="1273"/>
                                    </p:animMotion>
                                  </p:childTnLst>
                                </p:cTn>
                              </p:par>
                              <p:par>
                                <p:cTn id="10" presetID="16" presetClass="entr" presetSubtype="42"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5B67EB-DEC8-462C-8734-9450A9793B19}"/>
              </a:ext>
            </a:extLst>
          </p:cNvPr>
          <p:cNvSpPr>
            <a:spLocks noGrp="1"/>
          </p:cNvSpPr>
          <p:nvPr>
            <p:ph type="title"/>
          </p:nvPr>
        </p:nvSpPr>
        <p:spPr>
          <a:xfrm>
            <a:off x="588263" y="3152001"/>
            <a:ext cx="3316987" cy="553998"/>
          </a:xfrm>
        </p:spPr>
        <p:txBody>
          <a:bodyPr anchor="ctr" anchorCtr="0">
            <a:normAutofit fontScale="90000"/>
          </a:bodyPr>
          <a:lstStyle/>
          <a:p>
            <a:pPr lvl="0"/>
            <a:r>
              <a:rPr lang="en-US" dirty="0"/>
              <a:t>Runners</a:t>
            </a:r>
            <a:br>
              <a:rPr lang="en-US" dirty="0"/>
            </a:br>
            <a:r>
              <a:rPr lang="en-US" dirty="0"/>
              <a:t>&amp;</a:t>
            </a:r>
            <a:br>
              <a:rPr lang="en-US" dirty="0"/>
            </a:br>
            <a:r>
              <a:rPr lang="en-US" dirty="0"/>
              <a:t>Billing</a:t>
            </a:r>
          </a:p>
        </p:txBody>
      </p:sp>
      <p:cxnSp>
        <p:nvCxnSpPr>
          <p:cNvPr id="6" name="Straight Connector 5">
            <a:extLst>
              <a:ext uri="{FF2B5EF4-FFF2-40B4-BE49-F238E27FC236}">
                <a16:creationId xmlns:a16="http://schemas.microsoft.com/office/drawing/2014/main" id="{52C2474D-D6AA-4C0D-AFF4-5819065C8AE5}"/>
              </a:ext>
            </a:extLst>
          </p:cNvPr>
          <p:cNvCxnSpPr>
            <a:cxnSpLocks/>
          </p:cNvCxnSpPr>
          <p:nvPr/>
        </p:nvCxnSpPr>
        <p:spPr>
          <a:xfrm>
            <a:off x="2503550" y="1645846"/>
            <a:ext cx="0" cy="3566308"/>
          </a:xfrm>
          <a:prstGeom prst="line">
            <a:avLst/>
          </a:prstGeom>
          <a:ln w="44450">
            <a:gradFill>
              <a:gsLst>
                <a:gs pos="0">
                  <a:schemeClr val="accent4"/>
                </a:gs>
                <a:gs pos="60000">
                  <a:schemeClr val="accent3"/>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Rectángulo 4">
            <a:extLst>
              <a:ext uri="{FF2B5EF4-FFF2-40B4-BE49-F238E27FC236}">
                <a16:creationId xmlns:a16="http://schemas.microsoft.com/office/drawing/2014/main" id="{A8F797CB-7E53-4727-BCB2-1A3B39ED0712}"/>
              </a:ext>
            </a:extLst>
          </p:cNvPr>
          <p:cNvSpPr/>
          <p:nvPr/>
        </p:nvSpPr>
        <p:spPr>
          <a:xfrm>
            <a:off x="2786387" y="5955057"/>
            <a:ext cx="8862542" cy="635559"/>
          </a:xfrm>
          <a:prstGeom prst="rect">
            <a:avLst/>
          </a:prstGeom>
        </p:spPr>
        <p:txBody>
          <a:bodyPr wrap="square">
            <a:spAutoFit/>
          </a:bodyPr>
          <a:lstStyle/>
          <a:p>
            <a:r>
              <a:rPr lang="en-US" dirty="0">
                <a:hlinkClick r:id="rId3"/>
              </a:rPr>
              <a:t>https://help.github.com/en/actions/hosting-your-own-runners/about-self-hosted-runners</a:t>
            </a:r>
            <a:r>
              <a:rPr lang="en-US" dirty="0"/>
              <a:t> </a:t>
            </a:r>
          </a:p>
        </p:txBody>
      </p:sp>
      <p:sp>
        <p:nvSpPr>
          <p:cNvPr id="8" name="Rectángulo 7">
            <a:extLst>
              <a:ext uri="{FF2B5EF4-FFF2-40B4-BE49-F238E27FC236}">
                <a16:creationId xmlns:a16="http://schemas.microsoft.com/office/drawing/2014/main" id="{863D9A91-5A5F-4C6F-9A3A-D2AB11F50B5A}"/>
              </a:ext>
            </a:extLst>
          </p:cNvPr>
          <p:cNvSpPr/>
          <p:nvPr/>
        </p:nvSpPr>
        <p:spPr>
          <a:xfrm>
            <a:off x="3113506" y="482722"/>
            <a:ext cx="7111149" cy="523220"/>
          </a:xfrm>
          <a:prstGeom prst="rect">
            <a:avLst/>
          </a:prstGeom>
        </p:spPr>
        <p:txBody>
          <a:bodyPr wrap="square">
            <a:spAutoFit/>
          </a:bodyPr>
          <a:lstStyle/>
          <a:p>
            <a:r>
              <a:rPr lang="en-US" sz="2800" b="1" dirty="0"/>
              <a:t>Self-hosted</a:t>
            </a:r>
            <a:endParaRPr lang="en-US" sz="2800" dirty="0"/>
          </a:p>
        </p:txBody>
      </p:sp>
      <p:sp>
        <p:nvSpPr>
          <p:cNvPr id="3" name="Rectángulo 2">
            <a:extLst>
              <a:ext uri="{FF2B5EF4-FFF2-40B4-BE49-F238E27FC236}">
                <a16:creationId xmlns:a16="http://schemas.microsoft.com/office/drawing/2014/main" id="{549159D9-CDDC-4C08-8AAB-710E1DEEBB69}"/>
              </a:ext>
            </a:extLst>
          </p:cNvPr>
          <p:cNvSpPr/>
          <p:nvPr/>
        </p:nvSpPr>
        <p:spPr>
          <a:xfrm>
            <a:off x="3047998" y="2160576"/>
            <a:ext cx="8339319" cy="2536848"/>
          </a:xfrm>
          <a:prstGeom prst="rect">
            <a:avLst/>
          </a:prstGeom>
        </p:spPr>
        <p:txBody>
          <a:bodyPr wrap="square">
            <a:spAutoFit/>
          </a:bodyPr>
          <a:lstStyle/>
          <a:p>
            <a:r>
              <a:rPr lang="en-US" dirty="0"/>
              <a:t>Receive automatic updates for the self-hosted runner application only. You are responsible updating the operating system and all other software.</a:t>
            </a:r>
          </a:p>
          <a:p>
            <a:endParaRPr lang="en-US" dirty="0"/>
          </a:p>
          <a:p>
            <a:r>
              <a:rPr lang="en-US" dirty="0"/>
              <a:t>Can use cloud services or local machines that you already pay for.</a:t>
            </a:r>
          </a:p>
          <a:p>
            <a:r>
              <a:rPr lang="en-US" dirty="0"/>
              <a:t>Are customizable to your hardware, operating system, software, and security requirements.</a:t>
            </a:r>
          </a:p>
          <a:p>
            <a:endParaRPr lang="en-US" dirty="0"/>
          </a:p>
          <a:p>
            <a:r>
              <a:rPr lang="en-US" dirty="0"/>
              <a:t>Are free to use with GitHub Actions, but you are responsible for the cost of maintaining your runner machines.</a:t>
            </a:r>
          </a:p>
        </p:txBody>
      </p:sp>
    </p:spTree>
    <p:extLst>
      <p:ext uri="{BB962C8B-B14F-4D97-AF65-F5344CB8AC3E}">
        <p14:creationId xmlns:p14="http://schemas.microsoft.com/office/powerpoint/2010/main" val="2018111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4.79167E-6 0 L -4.79167E-6 0.02569 " pathEditMode="relative" rAng="0" ptsTypes="AA">
                                      <p:cBhvr>
                                        <p:cTn id="9" dur="500" spd="-100000" fill="hold"/>
                                        <p:tgtEl>
                                          <p:spTgt spid="4"/>
                                        </p:tgtEl>
                                        <p:attrNameLst>
                                          <p:attrName>ppt_x</p:attrName>
                                          <p:attrName>ppt_y</p:attrName>
                                        </p:attrNameLst>
                                      </p:cBhvr>
                                      <p:rCtr x="0" y="1273"/>
                                    </p:animMotion>
                                  </p:childTnLst>
                                </p:cTn>
                              </p:par>
                              <p:par>
                                <p:cTn id="10" presetID="16" presetClass="entr" presetSubtype="42"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tags/tag1.xml><?xml version="1.0" encoding="utf-8"?>
<p:tagLst xmlns:a="http://schemas.openxmlformats.org/drawingml/2006/main" xmlns:r="http://schemas.openxmlformats.org/officeDocument/2006/relationships" xmlns:p="http://schemas.openxmlformats.org/presentationml/2006/main">
  <p:tag name="MEKKOFORMATS" val="&lt;MekkoFormats&gt;&lt;NumberFormat DecimalSeparator=&quot;.&quot; ThousandSeparator=&quot;,&quot; NegativeNumberFormat=&quot;1&quot; /&gt;&lt;Font&gt;&lt;Output_Font_Name Default=&quot;Arial&quot; UsePPTTheme=&quot;True&quot; /&gt;&lt;/Font&gt;&lt;DateFormat CultureID=&quot;1033&quot; FormatString=&quot;M/d/yyyy&quot; /&gt;&lt;/MekkoFormats&g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5f17235b-9acb-46a0-9bab-191948f29495&quot;,&quot;TimeStamp&quot;:&quot;2019-04-20T10:49:01.7307675+02: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heme/theme1.xml><?xml version="1.0" encoding="utf-8"?>
<a:theme xmlns:a="http://schemas.openxmlformats.org/drawingml/2006/main" name="1_9-51056_Build 2019 Keynote_Light Gray Template">
  <a:themeElements>
    <a:clrScheme name="MVP Summit 2020 1">
      <a:dk1>
        <a:srgbClr val="000000"/>
      </a:dk1>
      <a:lt1>
        <a:srgbClr val="FFFFFF"/>
      </a:lt1>
      <a:dk2>
        <a:srgbClr val="243A5E"/>
      </a:dk2>
      <a:lt2>
        <a:srgbClr val="E6E6E6"/>
      </a:lt2>
      <a:accent1>
        <a:srgbClr val="0078D4"/>
      </a:accent1>
      <a:accent2>
        <a:srgbClr val="50E6FF"/>
      </a:accent2>
      <a:accent3>
        <a:srgbClr val="008575"/>
      </a:accent3>
      <a:accent4>
        <a:srgbClr val="274B47"/>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Dapr_mfussell.potx" id="{3FBC39B4-84A3-41AB-8D7D-91695BCCBAB6}" vid="{50B63F33-CF16-4B7B-AB8D-0DE9B20A0D6D}"/>
    </a:ext>
  </a:extLst>
</a:theme>
</file>

<file path=ppt/theme/theme2.xml><?xml version="1.0" encoding="utf-8"?>
<a:theme xmlns:a="http://schemas.openxmlformats.org/drawingml/2006/main" name="9-51056_Build 2019 Keynote_Light Gray Template">
  <a:themeElements>
    <a:clrScheme name="MVP Summit 2020 1">
      <a:dk1>
        <a:srgbClr val="000000"/>
      </a:dk1>
      <a:lt1>
        <a:srgbClr val="FFFFFF"/>
      </a:lt1>
      <a:dk2>
        <a:srgbClr val="243A5E"/>
      </a:dk2>
      <a:lt2>
        <a:srgbClr val="E6E6E6"/>
      </a:lt2>
      <a:accent1>
        <a:srgbClr val="0078D4"/>
      </a:accent1>
      <a:accent2>
        <a:srgbClr val="50E6FF"/>
      </a:accent2>
      <a:accent3>
        <a:srgbClr val="008575"/>
      </a:accent3>
      <a:accent4>
        <a:srgbClr val="274B47"/>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Dapr_mfussell.potx" id="{3FBC39B4-84A3-41AB-8D7D-91695BCCBAB6}" vid="{1A942F0B-1375-4B5E-927B-C7E9CE002EB3}"/>
    </a:ext>
  </a:extLst>
</a:theme>
</file>

<file path=ppt/theme/theme3.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Dapr_mfussell.potx" id="{3FBC39B4-84A3-41AB-8D7D-91695BCCBAB6}" vid="{A64047BC-7430-4C50-B24F-54C4977FF44A}"/>
    </a:ext>
  </a:extLst>
</a:theme>
</file>

<file path=ppt/theme/theme4.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1578</Words>
  <Application>Microsoft Office PowerPoint</Application>
  <PresentationFormat>Widescreen</PresentationFormat>
  <Paragraphs>349</Paragraphs>
  <Slides>29</Slides>
  <Notes>24</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29</vt:i4>
      </vt:variant>
    </vt:vector>
  </HeadingPairs>
  <TitlesOfParts>
    <vt:vector size="41" baseType="lpstr">
      <vt:lpstr>Arial</vt:lpstr>
      <vt:lpstr>Consolas</vt:lpstr>
      <vt:lpstr>Helvetica</vt:lpstr>
      <vt:lpstr>Segoe UI</vt:lpstr>
      <vt:lpstr>Segoe UI Light</vt:lpstr>
      <vt:lpstr>Segoe UI Semibold</vt:lpstr>
      <vt:lpstr>Segoe UI Semilight</vt:lpstr>
      <vt:lpstr>Wingdings</vt:lpstr>
      <vt:lpstr>1_9-51056_Build 2019 Keynote_Light Gray Template</vt:lpstr>
      <vt:lpstr>9-51056_Build 2019 Keynote_Light Gray Template</vt:lpstr>
      <vt:lpstr>9-51120_Microsoft_Ready_Template_Light</vt:lpstr>
      <vt:lpstr>Connect_2016_Template_Light</vt:lpstr>
      <vt:lpstr>Countinous integration  Back to basis</vt:lpstr>
      <vt:lpstr>Goals</vt:lpstr>
      <vt:lpstr>What is?</vt:lpstr>
      <vt:lpstr>What events?</vt:lpstr>
      <vt:lpstr>Which languages?  How many OS’s?</vt:lpstr>
      <vt:lpstr>Main components: </vt:lpstr>
      <vt:lpstr>PowerPoint Presentation</vt:lpstr>
      <vt:lpstr>Runners &amp; Billing</vt:lpstr>
      <vt:lpstr>Runners &amp; Billing</vt:lpstr>
      <vt:lpstr>Runners &amp; Billing</vt:lpstr>
      <vt:lpstr>PowerPoint Presentation</vt:lpstr>
      <vt:lpstr>PowerPoint Presentation</vt:lpstr>
      <vt:lpstr>PowerPoint Presentation</vt:lpstr>
      <vt:lpstr>PowerPoint Presentation</vt:lpstr>
      <vt:lpstr>PowerPoint Presentation</vt:lpstr>
      <vt:lpstr>Dapr Goals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2020-03-28T01:31:48Z</dcterms:created>
  <dcterms:modified xsi:type="dcterms:W3CDTF">2020-09-16T11:52:38Z</dcterms:modified>
</cp:coreProperties>
</file>